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20.xml" ContentType="application/vnd.openxmlformats-officedocument.drawingml.chart+xml"/>
  <Override PartName="/ppt/theme/themeOverride1.xml" ContentType="application/vnd.openxmlformats-officedocument.themeOverride+xml"/>
  <Override PartName="/ppt/charts/chart21.xml" ContentType="application/vnd.openxmlformats-officedocument.drawingml.chart+xml"/>
  <Override PartName="/ppt/theme/themeOverride2.xml" ContentType="application/vnd.openxmlformats-officedocument.themeOverr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theme/themeOverride3.xml" ContentType="application/vnd.openxmlformats-officedocument.themeOverr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charts/chart2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4.xml" ContentType="application/vnd.openxmlformats-officedocument.themeOverride+xml"/>
  <Override PartName="/ppt/charts/chart32.xml" ContentType="application/vnd.openxmlformats-officedocument.drawingml.chart+xml"/>
  <Override PartName="/ppt/theme/themeOverride5.xml" ContentType="application/vnd.openxmlformats-officedocument.themeOverride+xml"/>
  <Override PartName="/ppt/charts/chart33.xml" ContentType="application/vnd.openxmlformats-officedocument.drawingml.chart+xml"/>
  <Override PartName="/ppt/theme/themeOverride6.xml" ContentType="application/vnd.openxmlformats-officedocument.themeOverride+xml"/>
  <Override PartName="/ppt/charts/chart34.xml" ContentType="application/vnd.openxmlformats-officedocument.drawingml.chart+xml"/>
  <Override PartName="/ppt/charts/style22.xml" ContentType="application/vnd.ms-office.chartstyle+xml"/>
  <Override PartName="/ppt/charts/colors2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4115" r:id="rId5"/>
    <p:sldMasterId id="2147484151" r:id="rId6"/>
  </p:sldMasterIdLst>
  <p:notesMasterIdLst>
    <p:notesMasterId r:id="rId35"/>
  </p:notesMasterIdLst>
  <p:handoutMasterIdLst>
    <p:handoutMasterId r:id="rId36"/>
  </p:handoutMasterIdLst>
  <p:sldIdLst>
    <p:sldId id="430" r:id="rId7"/>
    <p:sldId id="2938" r:id="rId8"/>
    <p:sldId id="2992" r:id="rId9"/>
    <p:sldId id="3117" r:id="rId10"/>
    <p:sldId id="3258" r:id="rId11"/>
    <p:sldId id="3324" r:id="rId12"/>
    <p:sldId id="3311" r:id="rId13"/>
    <p:sldId id="3312" r:id="rId14"/>
    <p:sldId id="3325" r:id="rId15"/>
    <p:sldId id="3320" r:id="rId16"/>
    <p:sldId id="3321" r:id="rId17"/>
    <p:sldId id="3327" r:id="rId18"/>
    <p:sldId id="3328" r:id="rId19"/>
    <p:sldId id="3330" r:id="rId20"/>
    <p:sldId id="3257" r:id="rId21"/>
    <p:sldId id="3331" r:id="rId22"/>
    <p:sldId id="3191" r:id="rId23"/>
    <p:sldId id="3329" r:id="rId24"/>
    <p:sldId id="3314" r:id="rId25"/>
    <p:sldId id="3315" r:id="rId26"/>
    <p:sldId id="3316" r:id="rId27"/>
    <p:sldId id="3317" r:id="rId28"/>
    <p:sldId id="3318" r:id="rId29"/>
    <p:sldId id="3323" r:id="rId30"/>
    <p:sldId id="3263" r:id="rId31"/>
    <p:sldId id="3319" r:id="rId32"/>
    <p:sldId id="3322" r:id="rId33"/>
    <p:sldId id="3195" r:id="rId34"/>
  </p:sldIdLst>
  <p:sldSz cx="9144000" cy="5143500" type="screen16x9"/>
  <p:notesSz cx="6858000" cy="9144000"/>
  <p:defaultTextStyle>
    <a:defPPr>
      <a:defRPr lang="en-US"/>
    </a:defPPr>
    <a:lvl1pPr marL="0" algn="l" defTabSz="913234" rtl="0" eaLnBrk="1" latinLnBrk="0" hangingPunct="1">
      <a:defRPr sz="1800" kern="1200">
        <a:solidFill>
          <a:schemeClr val="tx1"/>
        </a:solidFill>
        <a:latin typeface="+mn-lt"/>
        <a:ea typeface="+mn-ea"/>
        <a:cs typeface="+mn-cs"/>
      </a:defRPr>
    </a:lvl1pPr>
    <a:lvl2pPr marL="456618" algn="l" defTabSz="913234" rtl="0" eaLnBrk="1" latinLnBrk="0" hangingPunct="1">
      <a:defRPr sz="1800" kern="1200">
        <a:solidFill>
          <a:schemeClr val="tx1"/>
        </a:solidFill>
        <a:latin typeface="+mn-lt"/>
        <a:ea typeface="+mn-ea"/>
        <a:cs typeface="+mn-cs"/>
      </a:defRPr>
    </a:lvl2pPr>
    <a:lvl3pPr marL="913234" algn="l" defTabSz="913234" rtl="0" eaLnBrk="1" latinLnBrk="0" hangingPunct="1">
      <a:defRPr sz="1800" kern="1200">
        <a:solidFill>
          <a:schemeClr val="tx1"/>
        </a:solidFill>
        <a:latin typeface="+mn-lt"/>
        <a:ea typeface="+mn-ea"/>
        <a:cs typeface="+mn-cs"/>
      </a:defRPr>
    </a:lvl3pPr>
    <a:lvl4pPr marL="1369855" algn="l" defTabSz="913234" rtl="0" eaLnBrk="1" latinLnBrk="0" hangingPunct="1">
      <a:defRPr sz="1800" kern="1200">
        <a:solidFill>
          <a:schemeClr val="tx1"/>
        </a:solidFill>
        <a:latin typeface="+mn-lt"/>
        <a:ea typeface="+mn-ea"/>
        <a:cs typeface="+mn-cs"/>
      </a:defRPr>
    </a:lvl4pPr>
    <a:lvl5pPr marL="1826470" algn="l" defTabSz="913234" rtl="0" eaLnBrk="1" latinLnBrk="0" hangingPunct="1">
      <a:defRPr sz="1800" kern="1200">
        <a:solidFill>
          <a:schemeClr val="tx1"/>
        </a:solidFill>
        <a:latin typeface="+mn-lt"/>
        <a:ea typeface="+mn-ea"/>
        <a:cs typeface="+mn-cs"/>
      </a:defRPr>
    </a:lvl5pPr>
    <a:lvl6pPr marL="2283091" algn="l" defTabSz="913234" rtl="0" eaLnBrk="1" latinLnBrk="0" hangingPunct="1">
      <a:defRPr sz="1800" kern="1200">
        <a:solidFill>
          <a:schemeClr val="tx1"/>
        </a:solidFill>
        <a:latin typeface="+mn-lt"/>
        <a:ea typeface="+mn-ea"/>
        <a:cs typeface="+mn-cs"/>
      </a:defRPr>
    </a:lvl6pPr>
    <a:lvl7pPr marL="2739709" algn="l" defTabSz="913234" rtl="0" eaLnBrk="1" latinLnBrk="0" hangingPunct="1">
      <a:defRPr sz="1800" kern="1200">
        <a:solidFill>
          <a:schemeClr val="tx1"/>
        </a:solidFill>
        <a:latin typeface="+mn-lt"/>
        <a:ea typeface="+mn-ea"/>
        <a:cs typeface="+mn-cs"/>
      </a:defRPr>
    </a:lvl7pPr>
    <a:lvl8pPr marL="3196325" algn="l" defTabSz="913234" rtl="0" eaLnBrk="1" latinLnBrk="0" hangingPunct="1">
      <a:defRPr sz="1800" kern="1200">
        <a:solidFill>
          <a:schemeClr val="tx1"/>
        </a:solidFill>
        <a:latin typeface="+mn-lt"/>
        <a:ea typeface="+mn-ea"/>
        <a:cs typeface="+mn-cs"/>
      </a:defRPr>
    </a:lvl8pPr>
    <a:lvl9pPr marL="3652944" algn="l" defTabSz="91323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7BC190-6197-41CD-9578-2EC94CE82EF4}">
          <p14:sldIdLst>
            <p14:sldId id="430"/>
            <p14:sldId id="2938"/>
            <p14:sldId id="2992"/>
            <p14:sldId id="3117"/>
            <p14:sldId id="3258"/>
            <p14:sldId id="3324"/>
            <p14:sldId id="3311"/>
            <p14:sldId id="3312"/>
            <p14:sldId id="3325"/>
            <p14:sldId id="3320"/>
            <p14:sldId id="3321"/>
            <p14:sldId id="3327"/>
            <p14:sldId id="3328"/>
            <p14:sldId id="3330"/>
            <p14:sldId id="3257"/>
            <p14:sldId id="3331"/>
            <p14:sldId id="3191"/>
            <p14:sldId id="3329"/>
            <p14:sldId id="3314"/>
            <p14:sldId id="3315"/>
            <p14:sldId id="3316"/>
            <p14:sldId id="3317"/>
            <p14:sldId id="3318"/>
            <p14:sldId id="3323"/>
            <p14:sldId id="3263"/>
            <p14:sldId id="3319"/>
            <p14:sldId id="3322"/>
            <p14:sldId id="319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ACC434-08F0-3CAD-6266-287F1F79BFCB}" name="Ana Antic" initials="AA" userId="S::Ana.Antic@ipsos.com::a1fcef78-224f-4ac6-981e-701d98f66d9c" providerId="AD"/>
  <p188:author id="{A1AFB196-6ADB-82AC-EA8A-BFD132EC8719}" name="Milos Jovanovic" initials="MJ" userId="S::m.jovanovic@naled.rs::6aaaf5f8-028e-4321-88bf-3a0fd6fd9cf0" providerId="AD"/>
  <p188:author id="{5892ABC5-A301-9AEF-B75F-87A8D32F2FA3}" name="Jelena Koncarevic" initials="JK" userId="S::Jelena.Koncarevic@ipsos.com::82faa692-7b38-4e0e-ab31-0bd9e194f6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ola" initials="N" lastIdx="37" clrIdx="0">
    <p:extLst>
      <p:ext uri="{19B8F6BF-5375-455C-9EA6-DF929625EA0E}">
        <p15:presenceInfo xmlns:p15="http://schemas.microsoft.com/office/powerpoint/2012/main" userId="S::Nikola.Jovanovic@ipsos.com::bad09d9d-44ae-471b-91d6-0f517ef6b15a" providerId="AD"/>
      </p:ext>
    </p:extLst>
  </p:cmAuthor>
  <p:cmAuthor id="2" name="Marija Vranjanac" initials="MV" lastIdx="27" clrIdx="1">
    <p:extLst>
      <p:ext uri="{19B8F6BF-5375-455C-9EA6-DF929625EA0E}">
        <p15:presenceInfo xmlns:p15="http://schemas.microsoft.com/office/powerpoint/2012/main" userId="S::Marija.Vranjanac@ipsos.com::c9feba15-7ead-4834-bc27-f2f294d49a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2"/>
    <a:srgbClr val="FF0066"/>
    <a:srgbClr val="FF5050"/>
    <a:srgbClr val="9F1535"/>
    <a:srgbClr val="00AFB8"/>
    <a:srgbClr val="E87722"/>
    <a:srgbClr val="418F47"/>
    <a:srgbClr val="007681"/>
    <a:srgbClr val="BA0C2F"/>
    <a:srgbClr val="DA9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8" autoAdjust="0"/>
    <p:restoredTop sz="91892" autoAdjust="0"/>
  </p:normalViewPr>
  <p:slideViewPr>
    <p:cSldViewPr>
      <p:cViewPr varScale="1">
        <p:scale>
          <a:sx n="81" d="100"/>
          <a:sy n="81" d="100"/>
        </p:scale>
        <p:origin x="968" y="56"/>
      </p:cViewPr>
      <p:guideLst>
        <p:guide orient="horz" pos="1620"/>
        <p:guide pos="2880"/>
      </p:guideLst>
    </p:cSldViewPr>
  </p:slideViewPr>
  <p:outlineViewPr>
    <p:cViewPr>
      <p:scale>
        <a:sx n="33" d="100"/>
        <a:sy n="33" d="100"/>
      </p:scale>
      <p:origin x="0" y="-16324"/>
    </p:cViewPr>
  </p:outlineViewPr>
  <p:notesTextViewPr>
    <p:cViewPr>
      <p:scale>
        <a:sx n="1" d="1"/>
        <a:sy n="1" d="1"/>
      </p:scale>
      <p:origin x="0" y="0"/>
    </p:cViewPr>
  </p:notesTextViewPr>
  <p:notesViewPr>
    <p:cSldViewPr>
      <p:cViewPr varScale="1">
        <p:scale>
          <a:sx n="56" d="100"/>
          <a:sy n="56" d="100"/>
        </p:scale>
        <p:origin x="277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7.xml"/><Relationship Id="rId1" Type="http://schemas.microsoft.com/office/2011/relationships/chartStyle" Target="style1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8.xml"/><Relationship Id="rId1" Type="http://schemas.microsoft.com/office/2011/relationships/chartStyle" Target="style1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0.xml"/><Relationship Id="rId1" Type="http://schemas.microsoft.com/office/2011/relationships/chartStyle" Target="style2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5.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2.xml"/><Relationship Id="rId1" Type="http://schemas.microsoft.com/office/2011/relationships/chartStyle" Target="style2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48272017837235E-3"/>
          <c:y val="3.9204772060593029E-2"/>
          <c:w val="0.99108138238573018"/>
          <c:h val="0.55112174230375677"/>
        </c:manualLayout>
      </c:layout>
      <c:barChart>
        <c:barDir val="col"/>
        <c:grouping val="clustered"/>
        <c:varyColors val="0"/>
        <c:ser>
          <c:idx val="0"/>
          <c:order val="0"/>
          <c:tx>
            <c:strRef>
              <c:f>Sheet1!$A$2</c:f>
              <c:strCache>
                <c:ptCount val="1"/>
              </c:strCache>
            </c:strRef>
          </c:tx>
          <c:spPr>
            <a:solidFill>
              <a:srgbClr val="001C54"/>
            </a:solidFill>
            <a:ln w="9525">
              <a:solidFill>
                <a:schemeClr val="bg1"/>
              </a:solidFill>
              <a:prstDash val="solid"/>
            </a:ln>
          </c:spPr>
          <c:invertIfNegative val="0"/>
          <c:dLbls>
            <c:numFmt formatCode="0" sourceLinked="0"/>
            <c:spPr>
              <a:noFill/>
              <a:ln w="25335">
                <a:noFill/>
              </a:ln>
            </c:spPr>
            <c:txPr>
              <a:bodyPr wrap="square" lIns="38100" tIns="19050" rIns="38100" bIns="19050" anchor="ctr">
                <a:spAutoFit/>
              </a:bodyPr>
              <a:lstStyle/>
              <a:p>
                <a:pPr>
                  <a:defRPr sz="1400"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Beograd</c:v>
                </c:pt>
                <c:pt idx="1">
                  <c:v>Vojvodina</c:v>
                </c:pt>
                <c:pt idx="2">
                  <c:v>Šumadija i zapadna Srbija</c:v>
                </c:pt>
                <c:pt idx="3">
                  <c:v>Jugo-istočna Srbija</c:v>
                </c:pt>
                <c:pt idx="4">
                  <c:v>Grad</c:v>
                </c:pt>
                <c:pt idx="5">
                  <c:v>Selo</c:v>
                </c:pt>
                <c:pt idx="6">
                  <c:v>Muško</c:v>
                </c:pt>
                <c:pt idx="7">
                  <c:v>Žensko</c:v>
                </c:pt>
                <c:pt idx="8">
                  <c:v>18-29</c:v>
                </c:pt>
                <c:pt idx="9">
                  <c:v>30-39</c:v>
                </c:pt>
                <c:pt idx="10">
                  <c:v>40-49</c:v>
                </c:pt>
                <c:pt idx="11">
                  <c:v>50-65</c:v>
                </c:pt>
                <c:pt idx="12">
                  <c:v>66+</c:v>
                </c:pt>
                <c:pt idx="13">
                  <c:v>Osnovno ili niže</c:v>
                </c:pt>
                <c:pt idx="14">
                  <c:v>Srednje</c:v>
                </c:pt>
                <c:pt idx="15">
                  <c:v>Više ili visoko</c:v>
                </c:pt>
                <c:pt idx="16">
                  <c:v>Do 56000 RSD</c:v>
                </c:pt>
                <c:pt idx="17">
                  <c:v>56.001 do 100.000 RSD</c:v>
                </c:pt>
                <c:pt idx="18">
                  <c:v>Više od 100000 RSD</c:v>
                </c:pt>
                <c:pt idx="19">
                  <c:v>Odbija da odgovori / Ne zna</c:v>
                </c:pt>
              </c:strCache>
            </c:strRef>
          </c:cat>
          <c:val>
            <c:numRef>
              <c:f>Sheet1!$B$2:$U$2</c:f>
              <c:numCache>
                <c:formatCode>###0.0</c:formatCode>
                <c:ptCount val="20"/>
                <c:pt idx="0">
                  <c:v>23.41770223921306</c:v>
                </c:pt>
                <c:pt idx="1">
                  <c:v>27.079255287759498</c:v>
                </c:pt>
                <c:pt idx="2">
                  <c:v>27.6</c:v>
                </c:pt>
                <c:pt idx="3">
                  <c:v>22.2</c:v>
                </c:pt>
                <c:pt idx="4">
                  <c:v>59.276230918927979</c:v>
                </c:pt>
                <c:pt idx="5">
                  <c:v>40.723769081072021</c:v>
                </c:pt>
                <c:pt idx="6" formatCode="General">
                  <c:v>48.1</c:v>
                </c:pt>
                <c:pt idx="7" formatCode="General">
                  <c:v>51.9</c:v>
                </c:pt>
                <c:pt idx="8" formatCode="General">
                  <c:v>18.600000000000001</c:v>
                </c:pt>
                <c:pt idx="9" formatCode="General">
                  <c:v>16.8</c:v>
                </c:pt>
                <c:pt idx="10" formatCode="General">
                  <c:v>16</c:v>
                </c:pt>
                <c:pt idx="11" formatCode="General">
                  <c:v>28.1</c:v>
                </c:pt>
                <c:pt idx="12" formatCode="General">
                  <c:v>20.5</c:v>
                </c:pt>
                <c:pt idx="13" formatCode="General">
                  <c:v>26.7</c:v>
                </c:pt>
                <c:pt idx="14" formatCode="0.0">
                  <c:v>54</c:v>
                </c:pt>
                <c:pt idx="15" formatCode="0.0">
                  <c:v>19.2</c:v>
                </c:pt>
                <c:pt idx="16" formatCode="General">
                  <c:v>31.9</c:v>
                </c:pt>
                <c:pt idx="17" formatCode="General">
                  <c:v>26.6</c:v>
                </c:pt>
                <c:pt idx="18" formatCode="General">
                  <c:v>18.28</c:v>
                </c:pt>
                <c:pt idx="19" formatCode="General">
                  <c:v>23.2</c:v>
                </c:pt>
              </c:numCache>
            </c:numRef>
          </c:val>
          <c:extLst>
            <c:ext xmlns:c16="http://schemas.microsoft.com/office/drawing/2014/chart" uri="{C3380CC4-5D6E-409C-BE32-E72D297353CC}">
              <c16:uniqueId val="{00000000-F3FE-4A3F-8BD1-CFCAA715DB50}"/>
            </c:ext>
          </c:extLst>
        </c:ser>
        <c:dLbls>
          <c:showLegendKey val="0"/>
          <c:showVal val="1"/>
          <c:showCatName val="0"/>
          <c:showSerName val="0"/>
          <c:showPercent val="0"/>
          <c:showBubbleSize val="0"/>
        </c:dLbls>
        <c:gapWidth val="20"/>
        <c:axId val="21819776"/>
        <c:axId val="21821312"/>
      </c:barChart>
      <c:catAx>
        <c:axId val="21819776"/>
        <c:scaling>
          <c:orientation val="minMax"/>
        </c:scaling>
        <c:delete val="0"/>
        <c:axPos val="b"/>
        <c:numFmt formatCode="General" sourceLinked="1"/>
        <c:majorTickMark val="out"/>
        <c:minorTickMark val="none"/>
        <c:tickLblPos val="nextTo"/>
        <c:spPr>
          <a:ln w="6334">
            <a:noFill/>
          </a:ln>
        </c:spPr>
        <c:txPr>
          <a:bodyPr rot="-5400000" vert="horz"/>
          <a:lstStyle/>
          <a:p>
            <a:pPr>
              <a:defRPr sz="1200" b="0" i="0" u="none" strike="noStrike" baseline="0">
                <a:solidFill>
                  <a:srgbClr val="000000"/>
                </a:solidFill>
                <a:latin typeface="Calibri"/>
                <a:ea typeface="Calibri"/>
                <a:cs typeface="Calibri"/>
              </a:defRPr>
            </a:pPr>
            <a:endParaRPr lang="en-US"/>
          </a:p>
        </c:txPr>
        <c:crossAx val="21821312"/>
        <c:crosses val="autoZero"/>
        <c:auto val="1"/>
        <c:lblAlgn val="ctr"/>
        <c:lblOffset val="100"/>
        <c:tickLblSkip val="1"/>
        <c:tickMarkSkip val="1"/>
        <c:noMultiLvlLbl val="0"/>
      </c:catAx>
      <c:valAx>
        <c:axId val="21821312"/>
        <c:scaling>
          <c:orientation val="minMax"/>
          <c:max val="105"/>
          <c:min val="0"/>
        </c:scaling>
        <c:delete val="1"/>
        <c:axPos val="l"/>
        <c:numFmt formatCode="###0.0" sourceLinked="1"/>
        <c:majorTickMark val="out"/>
        <c:minorTickMark val="none"/>
        <c:tickLblPos val="nextTo"/>
        <c:crossAx val="21819776"/>
        <c:crosses val="autoZero"/>
        <c:crossBetween val="between"/>
      </c:valAx>
      <c:spPr>
        <a:noFill/>
        <a:ln w="25335">
          <a:noFill/>
        </a:ln>
      </c:spPr>
    </c:plotArea>
    <c:plotVisOnly val="1"/>
    <c:dispBlanksAs val="gap"/>
    <c:showDLblsOverMax val="0"/>
  </c:chart>
  <c:spPr>
    <a:noFill/>
    <a:ln>
      <a:noFill/>
    </a:ln>
  </c:spPr>
  <c:txPr>
    <a:bodyPr/>
    <a:lstStyle/>
    <a:p>
      <a:pPr>
        <a:defRPr sz="798"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16767210727501"/>
          <c:y val="0.10621809565019091"/>
          <c:w val="0.58083232789272499"/>
          <c:h val="0.89378186060075826"/>
        </c:manualLayout>
      </c:layout>
      <c:barChart>
        <c:barDir val="bar"/>
        <c:grouping val="percentStacked"/>
        <c:varyColors val="0"/>
        <c:ser>
          <c:idx val="0"/>
          <c:order val="0"/>
          <c:tx>
            <c:strRef>
              <c:f>Sheet1!$B$1</c:f>
              <c:strCache>
                <c:ptCount val="1"/>
                <c:pt idx="0">
                  <c:v>NE SLAŽEM SE</c:v>
                </c:pt>
              </c:strCache>
            </c:strRef>
          </c:tx>
          <c:spPr>
            <a:solidFill>
              <a:srgbClr val="9F1535"/>
            </a:solidFill>
            <a:ln>
              <a:solidFill>
                <a:schemeClr val="bg1"/>
              </a:solidFill>
            </a:ln>
          </c:spPr>
          <c:invertIfNegative val="0"/>
          <c:dPt>
            <c:idx val="0"/>
            <c:invertIfNegative val="0"/>
            <c:bubble3D val="0"/>
            <c:extLst>
              <c:ext xmlns:c16="http://schemas.microsoft.com/office/drawing/2014/chart" uri="{C3380CC4-5D6E-409C-BE32-E72D297353CC}">
                <c16:uniqueId val="{00000000-B66A-42CA-8677-7D22515562F8}"/>
              </c:ext>
            </c:extLst>
          </c:dPt>
          <c:dPt>
            <c:idx val="1"/>
            <c:invertIfNegative val="0"/>
            <c:bubble3D val="0"/>
            <c:extLst>
              <c:ext xmlns:c16="http://schemas.microsoft.com/office/drawing/2014/chart" uri="{C3380CC4-5D6E-409C-BE32-E72D297353CC}">
                <c16:uniqueId val="{00000001-B66A-42CA-8677-7D22515562F8}"/>
              </c:ext>
            </c:extLst>
          </c:dPt>
          <c:dPt>
            <c:idx val="2"/>
            <c:invertIfNegative val="0"/>
            <c:bubble3D val="0"/>
            <c:extLst>
              <c:ext xmlns:c16="http://schemas.microsoft.com/office/drawing/2014/chart" uri="{C3380CC4-5D6E-409C-BE32-E72D297353CC}">
                <c16:uniqueId val="{00000002-B66A-42CA-8677-7D22515562F8}"/>
              </c:ext>
            </c:extLst>
          </c:dPt>
          <c:dPt>
            <c:idx val="3"/>
            <c:invertIfNegative val="0"/>
            <c:bubble3D val="0"/>
            <c:extLst>
              <c:ext xmlns:c16="http://schemas.microsoft.com/office/drawing/2014/chart" uri="{C3380CC4-5D6E-409C-BE32-E72D297353CC}">
                <c16:uniqueId val="{00000003-B66A-42CA-8677-7D22515562F8}"/>
              </c:ext>
            </c:extLst>
          </c:dPt>
          <c:dPt>
            <c:idx val="4"/>
            <c:invertIfNegative val="0"/>
            <c:bubble3D val="0"/>
            <c:extLst>
              <c:ext xmlns:c16="http://schemas.microsoft.com/office/drawing/2014/chart" uri="{C3380CC4-5D6E-409C-BE32-E72D297353CC}">
                <c16:uniqueId val="{00000004-B66A-42CA-8677-7D22515562F8}"/>
              </c:ext>
            </c:extLst>
          </c:dPt>
          <c:dLbls>
            <c:dLbl>
              <c:idx val="4"/>
              <c:numFmt formatCode="0&quot;%&quot;" sourceLinked="0"/>
              <c:spPr/>
              <c:txPr>
                <a:bodyPr/>
                <a:lstStyle/>
                <a:p>
                  <a:pPr>
                    <a:defRPr sz="10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4-B66A-42CA-8677-7D22515562F8}"/>
                </c:ext>
              </c:extLst>
            </c:dLbl>
            <c:numFmt formatCode="#&quot;%&quot;" sourceLinked="0"/>
            <c:spPr>
              <a:noFill/>
              <a:ln>
                <a:noFill/>
              </a:ln>
              <a:effectLst/>
            </c:spPr>
            <c:txPr>
              <a:bodyPr/>
              <a:lstStyle/>
              <a:p>
                <a:pPr>
                  <a:defRPr sz="1000" b="1">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Zbog rada na crno ili u sivoj zoni ugrožena su prava radnika, posebno pravo na penzijsko, zdravstveno kao i osiguranje od nezaposlenosti</c:v>
                </c:pt>
                <c:pt idx="1">
                  <c:v>Siva ekonomija smanjuje poreske prihode odnosno raspoloživa sredstva za finansiranje funkcija države (kvalitetnije zdravstvo, obrazovanje, socijalna zaštita, infrastrukturni projekti)</c:v>
                </c:pt>
                <c:pt idx="2">
                  <c:v>Siva ekonomija ugrožava preduzeća koja posluju legalno i u skladu sa zakonom</c:v>
                </c:pt>
                <c:pt idx="3">
                  <c:v>Siva ekonomija ugrožava zdravlje i bezbednost potrošača, jer proizvodi ne prolaze kroz potrebne kontrole kvaliteta i ispravnosti</c:v>
                </c:pt>
                <c:pt idx="4">
                  <c:v>Iza sive ekonomije se često nalazi organizovani kriminal i neosnovano bogaćenje pojedinaca i grupa</c:v>
                </c:pt>
                <c:pt idx="5">
                  <c:v>Rad u sivoj zoni predstavlja način preživljavanja za siromašne građane i porodice</c:v>
                </c:pt>
                <c:pt idx="6">
                  <c:v>Siva ekonomija suštinski ne utiče na moj život</c:v>
                </c:pt>
                <c:pt idx="7">
                  <c:v>Siva ekonomija je način kako mala preduzeća mogu da opstanu</c:v>
                </c:pt>
              </c:strCache>
            </c:strRef>
          </c:cat>
          <c:val>
            <c:numRef>
              <c:f>Sheet1!$B$2:$B$9</c:f>
              <c:numCache>
                <c:formatCode>General</c:formatCode>
                <c:ptCount val="8"/>
                <c:pt idx="0">
                  <c:v>6.9</c:v>
                </c:pt>
                <c:pt idx="1">
                  <c:v>6.1</c:v>
                </c:pt>
                <c:pt idx="2">
                  <c:v>7.2</c:v>
                </c:pt>
                <c:pt idx="3">
                  <c:v>8.8000000000000007</c:v>
                </c:pt>
                <c:pt idx="4">
                  <c:v>10.4</c:v>
                </c:pt>
                <c:pt idx="5">
                  <c:v>13.6</c:v>
                </c:pt>
                <c:pt idx="6">
                  <c:v>35.1</c:v>
                </c:pt>
                <c:pt idx="7">
                  <c:v>37.799999999999997</c:v>
                </c:pt>
              </c:numCache>
            </c:numRef>
          </c:val>
          <c:extLst>
            <c:ext xmlns:c16="http://schemas.microsoft.com/office/drawing/2014/chart" uri="{C3380CC4-5D6E-409C-BE32-E72D297353CC}">
              <c16:uniqueId val="{00000005-B66A-42CA-8677-7D22515562F8}"/>
            </c:ext>
          </c:extLst>
        </c:ser>
        <c:ser>
          <c:idx val="1"/>
          <c:order val="1"/>
          <c:tx>
            <c:strRef>
              <c:f>Sheet1!$C$1</c:f>
              <c:strCache>
                <c:ptCount val="1"/>
                <c:pt idx="0">
                  <c:v>DELIMIČNO SE SLAŽEM</c:v>
                </c:pt>
              </c:strCache>
            </c:strRef>
          </c:tx>
          <c:spPr>
            <a:solidFill>
              <a:schemeClr val="accent4">
                <a:lumMod val="75000"/>
              </a:schemeClr>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Zbog rada na crno ili u sivoj zoni ugrožena su prava radnika, posebno pravo na penzijsko, zdravstveno kao i osiguranje od nezaposlenosti</c:v>
                </c:pt>
                <c:pt idx="1">
                  <c:v>Siva ekonomija smanjuje poreske prihode odnosno raspoloživa sredstva za finansiranje funkcija države (kvalitetnije zdravstvo, obrazovanje, socijalna zaštita, infrastrukturni projekti)</c:v>
                </c:pt>
                <c:pt idx="2">
                  <c:v>Siva ekonomija ugrožava preduzeća koja posluju legalno i u skladu sa zakonom</c:v>
                </c:pt>
                <c:pt idx="3">
                  <c:v>Siva ekonomija ugrožava zdravlje i bezbednost potrošača, jer proizvodi ne prolaze kroz potrebne kontrole kvaliteta i ispravnosti</c:v>
                </c:pt>
                <c:pt idx="4">
                  <c:v>Iza sive ekonomije se često nalazi organizovani kriminal i neosnovano bogaćenje pojedinaca i grupa</c:v>
                </c:pt>
                <c:pt idx="5">
                  <c:v>Rad u sivoj zoni predstavlja način preživljavanja za siromašne građane i porodice</c:v>
                </c:pt>
                <c:pt idx="6">
                  <c:v>Siva ekonomija suštinski ne utiče na moj život</c:v>
                </c:pt>
                <c:pt idx="7">
                  <c:v>Siva ekonomija je način kako mala preduzeća mogu da opstanu</c:v>
                </c:pt>
              </c:strCache>
            </c:strRef>
          </c:cat>
          <c:val>
            <c:numRef>
              <c:f>Sheet1!$C$2:$C$9</c:f>
              <c:numCache>
                <c:formatCode>General</c:formatCode>
                <c:ptCount val="8"/>
                <c:pt idx="0">
                  <c:v>13.2</c:v>
                </c:pt>
                <c:pt idx="1">
                  <c:v>18.399999999999999</c:v>
                </c:pt>
                <c:pt idx="2">
                  <c:v>18.600000000000001</c:v>
                </c:pt>
                <c:pt idx="3">
                  <c:v>18.100000000000001</c:v>
                </c:pt>
                <c:pt idx="4">
                  <c:v>19.3</c:v>
                </c:pt>
                <c:pt idx="5">
                  <c:v>24.5</c:v>
                </c:pt>
                <c:pt idx="6">
                  <c:v>24.5</c:v>
                </c:pt>
                <c:pt idx="7">
                  <c:v>29.7</c:v>
                </c:pt>
              </c:numCache>
            </c:numRef>
          </c:val>
          <c:extLst>
            <c:ext xmlns:c16="http://schemas.microsoft.com/office/drawing/2014/chart" uri="{C3380CC4-5D6E-409C-BE32-E72D297353CC}">
              <c16:uniqueId val="{00000006-B66A-42CA-8677-7D22515562F8}"/>
            </c:ext>
          </c:extLst>
        </c:ser>
        <c:ser>
          <c:idx val="2"/>
          <c:order val="2"/>
          <c:tx>
            <c:strRef>
              <c:f>Sheet1!$D$1</c:f>
              <c:strCache>
                <c:ptCount val="1"/>
                <c:pt idx="0">
                  <c:v>SLAŽEM SE</c:v>
                </c:pt>
              </c:strCache>
            </c:strRef>
          </c:tx>
          <c:spPr>
            <a:solidFill>
              <a:srgbClr val="007C82"/>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Zbog rada na crno ili u sivoj zoni ugrožena su prava radnika, posebno pravo na penzijsko, zdravstveno kao i osiguranje od nezaposlenosti</c:v>
                </c:pt>
                <c:pt idx="1">
                  <c:v>Siva ekonomija smanjuje poreske prihode odnosno raspoloživa sredstva za finansiranje funkcija države (kvalitetnije zdravstvo, obrazovanje, socijalna zaštita, infrastrukturni projekti)</c:v>
                </c:pt>
                <c:pt idx="2">
                  <c:v>Siva ekonomija ugrožava preduzeća koja posluju legalno i u skladu sa zakonom</c:v>
                </c:pt>
                <c:pt idx="3">
                  <c:v>Siva ekonomija ugrožava zdravlje i bezbednost potrošača, jer proizvodi ne prolaze kroz potrebne kontrole kvaliteta i ispravnosti</c:v>
                </c:pt>
                <c:pt idx="4">
                  <c:v>Iza sive ekonomije se često nalazi organizovani kriminal i neosnovano bogaćenje pojedinaca i grupa</c:v>
                </c:pt>
                <c:pt idx="5">
                  <c:v>Rad u sivoj zoni predstavlja način preživljavanja za siromašne građane i porodice</c:v>
                </c:pt>
                <c:pt idx="6">
                  <c:v>Siva ekonomija suštinski ne utiče na moj život</c:v>
                </c:pt>
                <c:pt idx="7">
                  <c:v>Siva ekonomija je način kako mala preduzeća mogu da opstanu</c:v>
                </c:pt>
              </c:strCache>
            </c:strRef>
          </c:cat>
          <c:val>
            <c:numRef>
              <c:f>Sheet1!$D$2:$D$9</c:f>
              <c:numCache>
                <c:formatCode>General</c:formatCode>
                <c:ptCount val="8"/>
                <c:pt idx="0">
                  <c:v>78.5</c:v>
                </c:pt>
                <c:pt idx="1">
                  <c:v>72.3</c:v>
                </c:pt>
                <c:pt idx="2">
                  <c:v>71.7</c:v>
                </c:pt>
                <c:pt idx="3">
                  <c:v>70</c:v>
                </c:pt>
                <c:pt idx="4">
                  <c:v>66.5</c:v>
                </c:pt>
                <c:pt idx="5">
                  <c:v>59.2</c:v>
                </c:pt>
                <c:pt idx="6">
                  <c:v>35.9</c:v>
                </c:pt>
                <c:pt idx="7">
                  <c:v>25.8</c:v>
                </c:pt>
              </c:numCache>
            </c:numRef>
          </c:val>
          <c:extLst>
            <c:ext xmlns:c16="http://schemas.microsoft.com/office/drawing/2014/chart" uri="{C3380CC4-5D6E-409C-BE32-E72D297353CC}">
              <c16:uniqueId val="{00000007-B66A-42CA-8677-7D22515562F8}"/>
            </c:ext>
          </c:extLst>
        </c:ser>
        <c:dLbls>
          <c:showLegendKey val="0"/>
          <c:showVal val="0"/>
          <c:showCatName val="0"/>
          <c:showSerName val="0"/>
          <c:showPercent val="0"/>
          <c:showBubbleSize val="0"/>
        </c:dLbls>
        <c:gapWidth val="20"/>
        <c:overlap val="100"/>
        <c:axId val="239821568"/>
        <c:axId val="239823104"/>
      </c:barChart>
      <c:catAx>
        <c:axId val="239821568"/>
        <c:scaling>
          <c:orientation val="maxMin"/>
        </c:scaling>
        <c:delete val="0"/>
        <c:axPos val="l"/>
        <c:numFmt formatCode="General" sourceLinked="0"/>
        <c:majorTickMark val="out"/>
        <c:minorTickMark val="none"/>
        <c:tickLblPos val="nextTo"/>
        <c:spPr>
          <a:ln>
            <a:noFill/>
          </a:ln>
        </c:spPr>
        <c:txPr>
          <a:bodyPr/>
          <a:lstStyle/>
          <a:p>
            <a:pPr>
              <a:defRPr sz="800">
                <a:solidFill>
                  <a:schemeClr val="bg2"/>
                </a:solidFill>
                <a:latin typeface="+mn-lt"/>
              </a:defRPr>
            </a:pPr>
            <a:endParaRPr lang="en-US"/>
          </a:p>
        </c:txPr>
        <c:crossAx val="239823104"/>
        <c:crosses val="autoZero"/>
        <c:auto val="1"/>
        <c:lblAlgn val="ctr"/>
        <c:lblOffset val="100"/>
        <c:noMultiLvlLbl val="0"/>
      </c:catAx>
      <c:valAx>
        <c:axId val="239823104"/>
        <c:scaling>
          <c:orientation val="minMax"/>
        </c:scaling>
        <c:delete val="1"/>
        <c:axPos val="b"/>
        <c:numFmt formatCode="0%" sourceLinked="1"/>
        <c:majorTickMark val="out"/>
        <c:minorTickMark val="none"/>
        <c:tickLblPos val="nextTo"/>
        <c:crossAx val="239821568"/>
        <c:crosses val="max"/>
        <c:crossBetween val="between"/>
      </c:valAx>
    </c:plotArea>
    <c:legend>
      <c:legendPos val="b"/>
      <c:layout>
        <c:manualLayout>
          <c:xMode val="edge"/>
          <c:yMode val="edge"/>
          <c:x val="0.41872276683507131"/>
          <c:y val="2.1369880435455926E-2"/>
          <c:w val="0.57973312948383837"/>
          <c:h val="6.8936053888749196E-2"/>
        </c:manualLayout>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856603976886304"/>
          <c:y val="0"/>
          <c:w val="0.46769130989147201"/>
          <c:h val="0.99930648007138989"/>
        </c:manualLayout>
      </c:layout>
      <c:barChart>
        <c:barDir val="bar"/>
        <c:grouping val="clustered"/>
        <c:varyColors val="0"/>
        <c:ser>
          <c:idx val="0"/>
          <c:order val="0"/>
          <c:tx>
            <c:strRef>
              <c:f>Sheet1!$B$1</c:f>
              <c:strCache>
                <c:ptCount val="1"/>
                <c:pt idx="0">
                  <c:v>Sep 2017</c:v>
                </c:pt>
              </c:strCache>
            </c:strRef>
          </c:tx>
          <c:spPr>
            <a:solidFill>
              <a:srgbClr val="E87722"/>
            </a:solidFill>
            <a:ln w="9525">
              <a:solidFill>
                <a:schemeClr val="bg1"/>
              </a:solidFill>
              <a:prstDash val="solid"/>
            </a:ln>
          </c:spPr>
          <c:invertIfNegative val="0"/>
          <c:dPt>
            <c:idx val="4"/>
            <c:invertIfNegative val="0"/>
            <c:bubble3D val="0"/>
            <c:extLst>
              <c:ext xmlns:c16="http://schemas.microsoft.com/office/drawing/2014/chart" uri="{C3380CC4-5D6E-409C-BE32-E72D297353CC}">
                <c16:uniqueId val="{00000000-287A-477B-9394-B3E09A9AF20F}"/>
              </c:ext>
            </c:extLst>
          </c:dPt>
          <c:dPt>
            <c:idx val="5"/>
            <c:invertIfNegative val="0"/>
            <c:bubble3D val="0"/>
            <c:extLst>
              <c:ext xmlns:c16="http://schemas.microsoft.com/office/drawing/2014/chart" uri="{C3380CC4-5D6E-409C-BE32-E72D297353CC}">
                <c16:uniqueId val="{00000001-287A-477B-9394-B3E09A9AF20F}"/>
              </c:ext>
            </c:extLst>
          </c:dPt>
          <c:dPt>
            <c:idx val="7"/>
            <c:invertIfNegative val="0"/>
            <c:bubble3D val="0"/>
            <c:extLst>
              <c:ext xmlns:c16="http://schemas.microsoft.com/office/drawing/2014/chart" uri="{C3380CC4-5D6E-409C-BE32-E72D297353CC}">
                <c16:uniqueId val="{00000002-287A-477B-9394-B3E09A9AF20F}"/>
              </c:ext>
            </c:extLst>
          </c:dPt>
          <c:dPt>
            <c:idx val="8"/>
            <c:invertIfNegative val="0"/>
            <c:bubble3D val="0"/>
            <c:extLst>
              <c:ext xmlns:c16="http://schemas.microsoft.com/office/drawing/2014/chart" uri="{C3380CC4-5D6E-409C-BE32-E72D297353CC}">
                <c16:uniqueId val="{00000003-287A-477B-9394-B3E09A9AF20F}"/>
              </c:ext>
            </c:extLst>
          </c:dPt>
          <c:dPt>
            <c:idx val="9"/>
            <c:invertIfNegative val="0"/>
            <c:bubble3D val="0"/>
            <c:extLst>
              <c:ext xmlns:c16="http://schemas.microsoft.com/office/drawing/2014/chart" uri="{C3380CC4-5D6E-409C-BE32-E72D297353CC}">
                <c16:uniqueId val="{00000004-287A-477B-9394-B3E09A9AF20F}"/>
              </c:ext>
            </c:extLst>
          </c:dPt>
          <c:dPt>
            <c:idx val="10"/>
            <c:invertIfNegative val="0"/>
            <c:bubble3D val="0"/>
            <c:extLst>
              <c:ext xmlns:c16="http://schemas.microsoft.com/office/drawing/2014/chart" uri="{C3380CC4-5D6E-409C-BE32-E72D297353CC}">
                <c16:uniqueId val="{00000005-287A-477B-9394-B3E09A9AF20F}"/>
              </c:ext>
            </c:extLst>
          </c:dPt>
          <c:dPt>
            <c:idx val="14"/>
            <c:invertIfNegative val="0"/>
            <c:bubble3D val="0"/>
            <c:extLst>
              <c:ext xmlns:c16="http://schemas.microsoft.com/office/drawing/2014/chart" uri="{C3380CC4-5D6E-409C-BE32-E72D297353CC}">
                <c16:uniqueId val="{00000006-287A-477B-9394-B3E09A9AF20F}"/>
              </c:ext>
            </c:extLst>
          </c:dPt>
          <c:dPt>
            <c:idx val="15"/>
            <c:invertIfNegative val="0"/>
            <c:bubble3D val="0"/>
            <c:extLst>
              <c:ext xmlns:c16="http://schemas.microsoft.com/office/drawing/2014/chart" uri="{C3380CC4-5D6E-409C-BE32-E72D297353CC}">
                <c16:uniqueId val="{00000007-287A-477B-9394-B3E09A9AF20F}"/>
              </c:ext>
            </c:extLst>
          </c:dPt>
          <c:dLbls>
            <c:dLbl>
              <c:idx val="11"/>
              <c:numFmt formatCode="0.0&quot;%&quot;" sourceLinked="0"/>
              <c:spPr>
                <a:noFill/>
                <a:ln w="37080">
                  <a:noFill/>
                </a:ln>
              </c:spPr>
              <c:txPr>
                <a:bodyPr wrap="square" lIns="38100" tIns="19050" rIns="38100" bIns="19050" anchor="ctr">
                  <a:spAutoFit/>
                </a:bodyPr>
                <a:lstStyle/>
                <a:p>
                  <a:pPr>
                    <a:defRPr sz="105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8-287A-477B-9394-B3E09A9AF20F}"/>
                </c:ext>
              </c:extLst>
            </c:dLbl>
            <c:dLbl>
              <c:idx val="12"/>
              <c:numFmt formatCode="0.0&quot;%&quot;" sourceLinked="0"/>
              <c:spPr>
                <a:noFill/>
                <a:ln w="37080">
                  <a:noFill/>
                </a:ln>
              </c:spPr>
              <c:txPr>
                <a:bodyPr wrap="square" lIns="38100" tIns="19050" rIns="38100" bIns="19050" anchor="ctr">
                  <a:spAutoFit/>
                </a:bodyPr>
                <a:lstStyle/>
                <a:p>
                  <a:pPr>
                    <a:defRPr sz="105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9-287A-477B-9394-B3E09A9AF20F}"/>
                </c:ext>
              </c:extLst>
            </c:dLbl>
            <c:dLbl>
              <c:idx val="27"/>
              <c:layout>
                <c:manualLayout>
                  <c:xMode val="edge"/>
                  <c:yMode val="edge"/>
                  <c:x val="0.33407325194228638"/>
                  <c:y val="0.81418092909535456"/>
                </c:manualLayout>
              </c:layout>
              <c:numFmt formatCode="0&quot;%&quot;" sourceLinked="0"/>
              <c:spPr>
                <a:noFill/>
                <a:ln w="37080">
                  <a:noFill/>
                </a:ln>
              </c:spPr>
              <c:txPr>
                <a:bodyPr/>
                <a:lstStyle/>
                <a:p>
                  <a:pPr>
                    <a:defRPr sz="105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7A-477B-9394-B3E09A9AF20F}"/>
                </c:ext>
              </c:extLst>
            </c:dLbl>
            <c:dLbl>
              <c:idx val="28"/>
              <c:layout>
                <c:manualLayout>
                  <c:xMode val="edge"/>
                  <c:yMode val="edge"/>
                  <c:x val="0.33074361820199777"/>
                  <c:y val="0.8386308068459658"/>
                </c:manualLayout>
              </c:layout>
              <c:numFmt formatCode="0&quot;%&quot;" sourceLinked="0"/>
              <c:spPr>
                <a:noFill/>
                <a:ln w="37080">
                  <a:noFill/>
                </a:ln>
              </c:spPr>
              <c:txPr>
                <a:bodyPr/>
                <a:lstStyle/>
                <a:p>
                  <a:pPr>
                    <a:defRPr sz="105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7A-477B-9394-B3E09A9AF20F}"/>
                </c:ext>
              </c:extLst>
            </c:dLbl>
            <c:numFmt formatCode="0&quot;%&quot;" sourceLinked="0"/>
            <c:spPr>
              <a:noFill/>
              <a:ln w="37080">
                <a:noFill/>
              </a:ln>
            </c:spPr>
            <c:txPr>
              <a:bodyPr wrap="square" lIns="38100" tIns="19050" rIns="38100" bIns="19050" anchor="ctr">
                <a:spAutoFit/>
              </a:bodyPr>
              <a:lstStyle/>
              <a:p>
                <a:pPr>
                  <a:defRPr sz="105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Zbog rada na crno ili u sivoj zoni ugrožena su prava radnika, posebno pravo na penzijsko, zdravstveno kao i osiguranje od nezaposlenosti</c:v>
                </c:pt>
                <c:pt idx="1">
                  <c:v>Siva ekonomija smanjuje poreske prihode odnosno raspoloživa sredstva za finansiranje funkcija države (kvalitetnije zdravstvo, obrazovanje, socijalna zaštita, infrastrukturni projekti)</c:v>
                </c:pt>
                <c:pt idx="2">
                  <c:v>Siva ekonomija ugrožava preduzeća koja posluju legalno i u skladu sa zakonom</c:v>
                </c:pt>
                <c:pt idx="3">
                  <c:v>Siva ekonomija ugrožava zdravlje i bezbednost potrošača, jer proizvodi ne prolaze kroz potrebne kontrole kvaliteta i ispravnosti</c:v>
                </c:pt>
                <c:pt idx="4">
                  <c:v>Iza sive ekonomije se često nalazi organizovani kriminal i neosnovano bogaćenje pojedinaca i grupa</c:v>
                </c:pt>
                <c:pt idx="5">
                  <c:v>Rad u sivoj zoni predstavlja način preživljavanja za siromašne građane i porodice</c:v>
                </c:pt>
                <c:pt idx="6">
                  <c:v>Siva ekonomija suštinski ne utiče na moj život</c:v>
                </c:pt>
                <c:pt idx="7">
                  <c:v>Drugo</c:v>
                </c:pt>
                <c:pt idx="8">
                  <c:v>Ne znam </c:v>
                </c:pt>
              </c:strCache>
            </c:strRef>
          </c:cat>
          <c:val>
            <c:numRef>
              <c:f>Sheet1!$B$2:$B$10</c:f>
              <c:numCache>
                <c:formatCode>General</c:formatCode>
                <c:ptCount val="9"/>
                <c:pt idx="0">
                  <c:v>93.2</c:v>
                </c:pt>
                <c:pt idx="1">
                  <c:v>88.1</c:v>
                </c:pt>
                <c:pt idx="2">
                  <c:v>84.8</c:v>
                </c:pt>
                <c:pt idx="3">
                  <c:v>78</c:v>
                </c:pt>
                <c:pt idx="4">
                  <c:v>77.3</c:v>
                </c:pt>
                <c:pt idx="5">
                  <c:v>65.5</c:v>
                </c:pt>
                <c:pt idx="6">
                  <c:v>43.4</c:v>
                </c:pt>
                <c:pt idx="7">
                  <c:v>2.3160673129858669</c:v>
                </c:pt>
                <c:pt idx="8">
                  <c:v>3.4488592640052014</c:v>
                </c:pt>
              </c:numCache>
            </c:numRef>
          </c:val>
          <c:extLst>
            <c:ext xmlns:c16="http://schemas.microsoft.com/office/drawing/2014/chart" uri="{C3380CC4-5D6E-409C-BE32-E72D297353CC}">
              <c16:uniqueId val="{0000000C-287A-477B-9394-B3E09A9AF20F}"/>
            </c:ext>
          </c:extLst>
        </c:ser>
        <c:ser>
          <c:idx val="1"/>
          <c:order val="1"/>
          <c:tx>
            <c:strRef>
              <c:f>Sheet1!$C$1</c:f>
              <c:strCache>
                <c:ptCount val="1"/>
                <c:pt idx="0">
                  <c:v>Feb 2022</c:v>
                </c:pt>
              </c:strCache>
            </c:strRef>
          </c:tx>
          <c:spPr>
            <a:solidFill>
              <a:srgbClr val="007C8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05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Zbog rada na crno ili u sivoj zoni ugrožena su prava radnika, posebno pravo na penzijsko, zdravstveno kao i osiguranje od nezaposlenosti</c:v>
                </c:pt>
                <c:pt idx="1">
                  <c:v>Siva ekonomija smanjuje poreske prihode odnosno raspoloživa sredstva za finansiranje funkcija države (kvalitetnije zdravstvo, obrazovanje, socijalna zaštita, infrastrukturni projekti)</c:v>
                </c:pt>
                <c:pt idx="2">
                  <c:v>Siva ekonomija ugrožava preduzeća koja posluju legalno i u skladu sa zakonom</c:v>
                </c:pt>
                <c:pt idx="3">
                  <c:v>Siva ekonomija ugrožava zdravlje i bezbednost potrošača, jer proizvodi ne prolaze kroz potrebne kontrole kvaliteta i ispravnosti</c:v>
                </c:pt>
                <c:pt idx="4">
                  <c:v>Iza sive ekonomije se često nalazi organizovani kriminal i neosnovano bogaćenje pojedinaca i grupa</c:v>
                </c:pt>
                <c:pt idx="5">
                  <c:v>Rad u sivoj zoni predstavlja način preživljavanja za siromašne građane i porodice</c:v>
                </c:pt>
                <c:pt idx="6">
                  <c:v>Siva ekonomija suštinski ne utiče na moj život</c:v>
                </c:pt>
                <c:pt idx="7">
                  <c:v>Drugo</c:v>
                </c:pt>
                <c:pt idx="8">
                  <c:v>Ne znam </c:v>
                </c:pt>
              </c:strCache>
            </c:strRef>
          </c:cat>
          <c:val>
            <c:numRef>
              <c:f>Sheet1!$C$2:$C$10</c:f>
              <c:numCache>
                <c:formatCode>General</c:formatCode>
                <c:ptCount val="9"/>
                <c:pt idx="0">
                  <c:v>91.7</c:v>
                </c:pt>
                <c:pt idx="1">
                  <c:v>90.699999999999989</c:v>
                </c:pt>
                <c:pt idx="2">
                  <c:v>90.300000000000011</c:v>
                </c:pt>
                <c:pt idx="3">
                  <c:v>88.1</c:v>
                </c:pt>
                <c:pt idx="4">
                  <c:v>85.8</c:v>
                </c:pt>
                <c:pt idx="5">
                  <c:v>83.7</c:v>
                </c:pt>
                <c:pt idx="6">
                  <c:v>60.4</c:v>
                </c:pt>
                <c:pt idx="7">
                  <c:v>1.5</c:v>
                </c:pt>
                <c:pt idx="8">
                  <c:v>3.4</c:v>
                </c:pt>
              </c:numCache>
            </c:numRef>
          </c:val>
          <c:extLst>
            <c:ext xmlns:c16="http://schemas.microsoft.com/office/drawing/2014/chart" uri="{C3380CC4-5D6E-409C-BE32-E72D297353CC}">
              <c16:uniqueId val="{0000000D-287A-477B-9394-B3E09A9AF20F}"/>
            </c:ext>
          </c:extLst>
        </c:ser>
        <c:dLbls>
          <c:showLegendKey val="0"/>
          <c:showVal val="1"/>
          <c:showCatName val="0"/>
          <c:showSerName val="0"/>
          <c:showPercent val="0"/>
          <c:showBubbleSize val="0"/>
        </c:dLbls>
        <c:gapWidth val="30"/>
        <c:axId val="174136600"/>
        <c:axId val="1"/>
      </c:barChart>
      <c:catAx>
        <c:axId val="174136600"/>
        <c:scaling>
          <c:orientation val="maxMin"/>
        </c:scaling>
        <c:delete val="0"/>
        <c:axPos val="l"/>
        <c:numFmt formatCode="General" sourceLinked="1"/>
        <c:majorTickMark val="none"/>
        <c:minorTickMark val="none"/>
        <c:tickLblPos val="nextTo"/>
        <c:spPr>
          <a:ln w="9270">
            <a:noFill/>
          </a:ln>
        </c:spPr>
        <c:txPr>
          <a:bodyPr rot="0" vert="horz"/>
          <a:lstStyle/>
          <a:p>
            <a:pPr>
              <a:defRPr sz="900" b="0" i="0" u="none" strike="noStrike" baseline="0">
                <a:solidFill>
                  <a:srgbClr val="000000"/>
                </a:solidFill>
                <a:latin typeface="+mn-lt"/>
                <a:ea typeface="Calibri"/>
                <a:cs typeface="Calibri"/>
              </a:defRPr>
            </a:pPr>
            <a:endParaRPr lang="en-US"/>
          </a:p>
        </c:txPr>
        <c:crossAx val="1"/>
        <c:crosses val="autoZero"/>
        <c:auto val="1"/>
        <c:lblAlgn val="ctr"/>
        <c:lblOffset val="100"/>
        <c:noMultiLvlLbl val="0"/>
      </c:catAx>
      <c:valAx>
        <c:axId val="1"/>
        <c:scaling>
          <c:orientation val="minMax"/>
          <c:max val="120"/>
          <c:min val="0"/>
        </c:scaling>
        <c:delete val="1"/>
        <c:axPos val="t"/>
        <c:numFmt formatCode="General" sourceLinked="1"/>
        <c:majorTickMark val="out"/>
        <c:minorTickMark val="none"/>
        <c:tickLblPos val="nextTo"/>
        <c:crossAx val="174136600"/>
        <c:crosses val="autoZero"/>
        <c:crossBetween val="between"/>
      </c:valAx>
      <c:spPr>
        <a:noFill/>
        <a:ln w="37080">
          <a:noFill/>
        </a:ln>
      </c:spPr>
    </c:plotArea>
    <c:legend>
      <c:legendPos val="r"/>
      <c:layout>
        <c:manualLayout>
          <c:xMode val="edge"/>
          <c:yMode val="edge"/>
          <c:x val="0.89207880421631358"/>
          <c:y val="0.68142763964443887"/>
          <c:w val="0.10638460309931955"/>
          <c:h val="0.15757786861453457"/>
        </c:manualLayout>
      </c:layout>
      <c:overlay val="0"/>
      <c:txPr>
        <a:bodyPr/>
        <a:lstStyle/>
        <a:p>
          <a:pPr>
            <a:defRPr sz="1200" b="0">
              <a:latin typeface="+mn-lt"/>
            </a:defRPr>
          </a:pPr>
          <a:endParaRPr lang="en-US"/>
        </a:p>
      </c:txPr>
    </c:legend>
    <c:plotVisOnly val="1"/>
    <c:dispBlanksAs val="gap"/>
    <c:showDLblsOverMax val="0"/>
  </c:chart>
  <c:spPr>
    <a:noFill/>
    <a:ln>
      <a:noFill/>
    </a:ln>
  </c:spPr>
  <c:txPr>
    <a:bodyPr/>
    <a:lstStyle/>
    <a:p>
      <a:pPr>
        <a:defRPr sz="2628" b="1"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593395665504"/>
          <c:y val="3.7490918784337773E-2"/>
          <c:w val="0.72181240167439309"/>
          <c:h val="0.94254708578955448"/>
        </c:manualLayout>
      </c:layout>
      <c:barChart>
        <c:barDir val="bar"/>
        <c:grouping val="clustered"/>
        <c:varyColors val="0"/>
        <c:ser>
          <c:idx val="0"/>
          <c:order val="0"/>
          <c:tx>
            <c:strRef>
              <c:f>Sheet1!$B$1</c:f>
              <c:strCache>
                <c:ptCount val="1"/>
                <c:pt idx="0">
                  <c:v>Februar 2022</c:v>
                </c:pt>
              </c:strCache>
            </c:strRef>
          </c:tx>
          <c:spPr>
            <a:solidFill>
              <a:schemeClr val="accent5">
                <a:lumMod val="50000"/>
              </a:schemeClr>
            </a:solidFill>
            <a:ln>
              <a:solidFill>
                <a:schemeClr val="bg1"/>
              </a:solidFill>
            </a:ln>
            <a:effectLst/>
          </c:spPr>
          <c:invertIfNegative val="0"/>
          <c:dPt>
            <c:idx val="0"/>
            <c:invertIfNegative val="0"/>
            <c:bubble3D val="0"/>
            <c:spPr>
              <a:solidFill>
                <a:srgbClr val="007C82"/>
              </a:solidFill>
              <a:ln>
                <a:solidFill>
                  <a:schemeClr val="bg1"/>
                </a:solidFill>
              </a:ln>
              <a:effectLst/>
            </c:spPr>
            <c:extLst>
              <c:ext xmlns:c16="http://schemas.microsoft.com/office/drawing/2014/chart" uri="{C3380CC4-5D6E-409C-BE32-E72D297353CC}">
                <c16:uniqueId val="{00000000-121D-4EF0-B0F2-6ABF5DCDD224}"/>
              </c:ext>
            </c:extLst>
          </c:dPt>
          <c:dPt>
            <c:idx val="1"/>
            <c:invertIfNegative val="0"/>
            <c:bubble3D val="0"/>
            <c:spPr>
              <a:solidFill>
                <a:srgbClr val="FF5050"/>
              </a:solidFill>
              <a:ln>
                <a:solidFill>
                  <a:schemeClr val="bg1"/>
                </a:solidFill>
              </a:ln>
              <a:effectLst/>
            </c:spPr>
            <c:extLst>
              <c:ext xmlns:c16="http://schemas.microsoft.com/office/drawing/2014/chart" uri="{C3380CC4-5D6E-409C-BE32-E72D297353CC}">
                <c16:uniqueId val="{00000001-121D-4EF0-B0F2-6ABF5DCDD224}"/>
              </c:ext>
            </c:extLst>
          </c:dPt>
          <c:dPt>
            <c:idx val="2"/>
            <c:invertIfNegative val="0"/>
            <c:bubble3D val="0"/>
            <c:extLst>
              <c:ext xmlns:c16="http://schemas.microsoft.com/office/drawing/2014/chart" uri="{C3380CC4-5D6E-409C-BE32-E72D297353CC}">
                <c16:uniqueId val="{00000002-121D-4EF0-B0F2-6ABF5DCDD224}"/>
              </c:ext>
            </c:extLst>
          </c:dPt>
          <c:dPt>
            <c:idx val="3"/>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3-121D-4EF0-B0F2-6ABF5DCDD224}"/>
              </c:ext>
            </c:extLst>
          </c:dPt>
          <c:dPt>
            <c:idx val="4"/>
            <c:invertIfNegative val="0"/>
            <c:bubble3D val="0"/>
            <c:extLst>
              <c:ext xmlns:c16="http://schemas.microsoft.com/office/drawing/2014/chart" uri="{C3380CC4-5D6E-409C-BE32-E72D297353CC}">
                <c16:uniqueId val="{00000004-121D-4EF0-B0F2-6ABF5DCDD224}"/>
              </c:ext>
            </c:extLst>
          </c:dPt>
          <c:dPt>
            <c:idx val="5"/>
            <c:invertIfNegative val="0"/>
            <c:bubble3D val="0"/>
            <c:extLst>
              <c:ext xmlns:c16="http://schemas.microsoft.com/office/drawing/2014/chart" uri="{C3380CC4-5D6E-409C-BE32-E72D297353CC}">
                <c16:uniqueId val="{00000005-121D-4EF0-B0F2-6ABF5DCDD224}"/>
              </c:ext>
            </c:extLst>
          </c:dPt>
          <c:dPt>
            <c:idx val="6"/>
            <c:invertIfNegative val="0"/>
            <c:bubble3D val="0"/>
            <c:extLst>
              <c:ext xmlns:c16="http://schemas.microsoft.com/office/drawing/2014/chart" uri="{C3380CC4-5D6E-409C-BE32-E72D297353CC}">
                <c16:uniqueId val="{00000006-121D-4EF0-B0F2-6ABF5DCDD224}"/>
              </c:ext>
            </c:extLst>
          </c:dPt>
          <c:dPt>
            <c:idx val="7"/>
            <c:invertIfNegative val="0"/>
            <c:bubble3D val="0"/>
            <c:extLst>
              <c:ext xmlns:c16="http://schemas.microsoft.com/office/drawing/2014/chart" uri="{C3380CC4-5D6E-409C-BE32-E72D297353CC}">
                <c16:uniqueId val="{00000007-121D-4EF0-B0F2-6ABF5DCDD224}"/>
              </c:ext>
            </c:extLst>
          </c:dPt>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c:v>
                </c:pt>
                <c:pt idx="1">
                  <c:v>Ne</c:v>
                </c:pt>
                <c:pt idx="2">
                  <c:v>Ne mogu da znam jer to ne radi na transparentan način</c:v>
                </c:pt>
                <c:pt idx="3">
                  <c:v>Ne zna</c:v>
                </c:pt>
              </c:strCache>
            </c:strRef>
          </c:cat>
          <c:val>
            <c:numRef>
              <c:f>Sheet1!$B$2:$B$5</c:f>
              <c:numCache>
                <c:formatCode>General</c:formatCode>
                <c:ptCount val="4"/>
                <c:pt idx="0">
                  <c:v>25.4</c:v>
                </c:pt>
                <c:pt idx="1">
                  <c:v>25.5</c:v>
                </c:pt>
                <c:pt idx="2">
                  <c:v>41.3</c:v>
                </c:pt>
                <c:pt idx="3">
                  <c:v>7.9</c:v>
                </c:pt>
              </c:numCache>
            </c:numRef>
          </c:val>
          <c:extLst>
            <c:ext xmlns:c16="http://schemas.microsoft.com/office/drawing/2014/chart" uri="{C3380CC4-5D6E-409C-BE32-E72D297353CC}">
              <c16:uniqueId val="{00000008-121D-4EF0-B0F2-6ABF5DCDD224}"/>
            </c:ext>
          </c:extLst>
        </c:ser>
        <c:dLbls>
          <c:showLegendKey val="0"/>
          <c:showVal val="0"/>
          <c:showCatName val="0"/>
          <c:showSerName val="0"/>
          <c:showPercent val="0"/>
          <c:showBubbleSize val="0"/>
        </c:dLbls>
        <c:gapWidth val="40"/>
        <c:axId val="138171136"/>
        <c:axId val="138172672"/>
      </c:barChart>
      <c:catAx>
        <c:axId val="138171136"/>
        <c:scaling>
          <c:orientation val="maxMin"/>
        </c:scaling>
        <c:delete val="0"/>
        <c:axPos val="l"/>
        <c:numFmt formatCode="General" sourceLinked="0"/>
        <c:majorTickMark val="out"/>
        <c:minorTickMark val="none"/>
        <c:tickLblPos val="nextTo"/>
        <c:spPr>
          <a:ln>
            <a:noFill/>
          </a:ln>
        </c:spPr>
        <c:crossAx val="138172672"/>
        <c:crosses val="autoZero"/>
        <c:auto val="1"/>
        <c:lblAlgn val="ctr"/>
        <c:lblOffset val="100"/>
        <c:noMultiLvlLbl val="0"/>
      </c:catAx>
      <c:valAx>
        <c:axId val="138172672"/>
        <c:scaling>
          <c:orientation val="minMax"/>
        </c:scaling>
        <c:delete val="1"/>
        <c:axPos val="b"/>
        <c:numFmt formatCode="General" sourceLinked="1"/>
        <c:majorTickMark val="out"/>
        <c:minorTickMark val="none"/>
        <c:tickLblPos val="nextTo"/>
        <c:crossAx val="138171136"/>
        <c:crosses val="max"/>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593395665504"/>
          <c:y val="3.7490918784337773E-2"/>
          <c:w val="0.60442245702648345"/>
          <c:h val="0.94254708578955448"/>
        </c:manualLayout>
      </c:layout>
      <c:barChart>
        <c:barDir val="bar"/>
        <c:grouping val="clustered"/>
        <c:varyColors val="0"/>
        <c:ser>
          <c:idx val="0"/>
          <c:order val="0"/>
          <c:tx>
            <c:strRef>
              <c:f>Sheet1!$B$1</c:f>
              <c:strCache>
                <c:ptCount val="1"/>
                <c:pt idx="0">
                  <c:v>Mart 2014</c:v>
                </c:pt>
              </c:strCache>
            </c:strRef>
          </c:tx>
          <c:spPr>
            <a:solidFill>
              <a:schemeClr val="accent5">
                <a:lumMod val="50000"/>
              </a:schemeClr>
            </a:solidFill>
            <a:ln>
              <a:solidFill>
                <a:schemeClr val="bg1"/>
              </a:solidFill>
            </a:ln>
            <a:effectLst/>
          </c:spPr>
          <c:invertIfNegative val="0"/>
          <c:dPt>
            <c:idx val="0"/>
            <c:invertIfNegative val="0"/>
            <c:bubble3D val="0"/>
            <c:extLst>
              <c:ext xmlns:c16="http://schemas.microsoft.com/office/drawing/2014/chart" uri="{C3380CC4-5D6E-409C-BE32-E72D297353CC}">
                <c16:uniqueId val="{00000000-121D-4EF0-B0F2-6ABF5DCDD224}"/>
              </c:ext>
            </c:extLst>
          </c:dPt>
          <c:dPt>
            <c:idx val="1"/>
            <c:invertIfNegative val="0"/>
            <c:bubble3D val="0"/>
            <c:extLst>
              <c:ext xmlns:c16="http://schemas.microsoft.com/office/drawing/2014/chart" uri="{C3380CC4-5D6E-409C-BE32-E72D297353CC}">
                <c16:uniqueId val="{00000001-121D-4EF0-B0F2-6ABF5DCDD224}"/>
              </c:ext>
            </c:extLst>
          </c:dPt>
          <c:dPt>
            <c:idx val="2"/>
            <c:invertIfNegative val="0"/>
            <c:bubble3D val="0"/>
            <c:extLst>
              <c:ext xmlns:c16="http://schemas.microsoft.com/office/drawing/2014/chart" uri="{C3380CC4-5D6E-409C-BE32-E72D297353CC}">
                <c16:uniqueId val="{00000002-121D-4EF0-B0F2-6ABF5DCDD224}"/>
              </c:ext>
            </c:extLst>
          </c:dPt>
          <c:dPt>
            <c:idx val="3"/>
            <c:invertIfNegative val="0"/>
            <c:bubble3D val="0"/>
            <c:extLst>
              <c:ext xmlns:c16="http://schemas.microsoft.com/office/drawing/2014/chart" uri="{C3380CC4-5D6E-409C-BE32-E72D297353CC}">
                <c16:uniqueId val="{00000003-121D-4EF0-B0F2-6ABF5DCDD224}"/>
              </c:ext>
            </c:extLst>
          </c:dPt>
          <c:dPt>
            <c:idx val="4"/>
            <c:invertIfNegative val="0"/>
            <c:bubble3D val="0"/>
            <c:extLst>
              <c:ext xmlns:c16="http://schemas.microsoft.com/office/drawing/2014/chart" uri="{C3380CC4-5D6E-409C-BE32-E72D297353CC}">
                <c16:uniqueId val="{00000004-121D-4EF0-B0F2-6ABF5DCDD224}"/>
              </c:ext>
            </c:extLst>
          </c:dPt>
          <c:dPt>
            <c:idx val="5"/>
            <c:invertIfNegative val="0"/>
            <c:bubble3D val="0"/>
            <c:extLst>
              <c:ext xmlns:c16="http://schemas.microsoft.com/office/drawing/2014/chart" uri="{C3380CC4-5D6E-409C-BE32-E72D297353CC}">
                <c16:uniqueId val="{00000005-121D-4EF0-B0F2-6ABF5DCDD224}"/>
              </c:ext>
            </c:extLst>
          </c:dPt>
          <c:dPt>
            <c:idx val="6"/>
            <c:invertIfNegative val="0"/>
            <c:bubble3D val="0"/>
            <c:extLst>
              <c:ext xmlns:c16="http://schemas.microsoft.com/office/drawing/2014/chart" uri="{C3380CC4-5D6E-409C-BE32-E72D297353CC}">
                <c16:uniqueId val="{00000006-121D-4EF0-B0F2-6ABF5DCDD224}"/>
              </c:ext>
            </c:extLst>
          </c:dPt>
          <c:dPt>
            <c:idx val="7"/>
            <c:invertIfNegative val="0"/>
            <c:bubble3D val="0"/>
            <c:extLst>
              <c:ext xmlns:c16="http://schemas.microsoft.com/office/drawing/2014/chart" uri="{C3380CC4-5D6E-409C-BE32-E72D297353CC}">
                <c16:uniqueId val="{00000007-121D-4EF0-B0F2-6ABF5DCDD224}"/>
              </c:ext>
            </c:extLst>
          </c:dPt>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c:v>
                </c:pt>
                <c:pt idx="1">
                  <c:v>Ne</c:v>
                </c:pt>
                <c:pt idx="2">
                  <c:v>Ne mogu da znam jer to ne radi na transparentan način</c:v>
                </c:pt>
                <c:pt idx="3">
                  <c:v>Ne zna</c:v>
                </c:pt>
              </c:strCache>
            </c:strRef>
          </c:cat>
          <c:val>
            <c:numRef>
              <c:f>Sheet1!$B$2:$B$5</c:f>
              <c:numCache>
                <c:formatCode>General</c:formatCode>
                <c:ptCount val="4"/>
                <c:pt idx="0">
                  <c:v>9</c:v>
                </c:pt>
                <c:pt idx="1">
                  <c:v>42</c:v>
                </c:pt>
                <c:pt idx="2">
                  <c:v>38</c:v>
                </c:pt>
                <c:pt idx="3">
                  <c:v>11</c:v>
                </c:pt>
              </c:numCache>
            </c:numRef>
          </c:val>
          <c:extLst>
            <c:ext xmlns:c16="http://schemas.microsoft.com/office/drawing/2014/chart" uri="{C3380CC4-5D6E-409C-BE32-E72D297353CC}">
              <c16:uniqueId val="{00000008-121D-4EF0-B0F2-6ABF5DCDD224}"/>
            </c:ext>
          </c:extLst>
        </c:ser>
        <c:ser>
          <c:idx val="1"/>
          <c:order val="1"/>
          <c:tx>
            <c:strRef>
              <c:f>Sheet1!$C$1</c:f>
              <c:strCache>
                <c:ptCount val="1"/>
                <c:pt idx="0">
                  <c:v>Novembar 2014</c:v>
                </c:pt>
              </c:strCache>
            </c:strRef>
          </c:tx>
          <c:spPr>
            <a:solidFill>
              <a:schemeClr val="accent5">
                <a:lumMod val="75000"/>
              </a:schemeClr>
            </a:solidFill>
            <a:ln>
              <a:solidFill>
                <a:schemeClr val="bg1"/>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c:v>
                </c:pt>
                <c:pt idx="1">
                  <c:v>Ne</c:v>
                </c:pt>
                <c:pt idx="2">
                  <c:v>Ne mogu da znam jer to ne radi na transparentan način</c:v>
                </c:pt>
                <c:pt idx="3">
                  <c:v>Ne zna</c:v>
                </c:pt>
              </c:strCache>
            </c:strRef>
          </c:cat>
          <c:val>
            <c:numRef>
              <c:f>Sheet1!$C$2:$C$5</c:f>
              <c:numCache>
                <c:formatCode>General</c:formatCode>
                <c:ptCount val="4"/>
                <c:pt idx="0">
                  <c:v>6</c:v>
                </c:pt>
                <c:pt idx="1">
                  <c:v>42</c:v>
                </c:pt>
                <c:pt idx="2">
                  <c:v>35</c:v>
                </c:pt>
                <c:pt idx="3">
                  <c:v>17</c:v>
                </c:pt>
              </c:numCache>
            </c:numRef>
          </c:val>
          <c:extLst>
            <c:ext xmlns:c16="http://schemas.microsoft.com/office/drawing/2014/chart" uri="{C3380CC4-5D6E-409C-BE32-E72D297353CC}">
              <c16:uniqueId val="{00000009-121D-4EF0-B0F2-6ABF5DCDD224}"/>
            </c:ext>
          </c:extLst>
        </c:ser>
        <c:ser>
          <c:idx val="2"/>
          <c:order val="2"/>
          <c:tx>
            <c:strRef>
              <c:f>Sheet1!$D$1</c:f>
              <c:strCache>
                <c:ptCount val="1"/>
                <c:pt idx="0">
                  <c:v>Decembar 2015</c:v>
                </c:pt>
              </c:strCache>
            </c:strRef>
          </c:tx>
          <c:spPr>
            <a:solidFill>
              <a:schemeClr val="accent5">
                <a:lumMod val="60000"/>
                <a:lumOff val="40000"/>
              </a:schemeClr>
            </a:solidFill>
            <a:ln>
              <a:solidFill>
                <a:schemeClr val="bg1"/>
              </a:solidFill>
            </a:ln>
          </c:spPr>
          <c:invertIfNegative val="0"/>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c:v>
                </c:pt>
                <c:pt idx="1">
                  <c:v>Ne</c:v>
                </c:pt>
                <c:pt idx="2">
                  <c:v>Ne mogu da znam jer to ne radi na transparentan način</c:v>
                </c:pt>
                <c:pt idx="3">
                  <c:v>Ne zna</c:v>
                </c:pt>
              </c:strCache>
            </c:strRef>
          </c:cat>
          <c:val>
            <c:numRef>
              <c:f>Sheet1!$D$2:$D$5</c:f>
              <c:numCache>
                <c:formatCode>General</c:formatCode>
                <c:ptCount val="4"/>
                <c:pt idx="0">
                  <c:v>11.7</c:v>
                </c:pt>
                <c:pt idx="1">
                  <c:v>37.9</c:v>
                </c:pt>
                <c:pt idx="2">
                  <c:v>38</c:v>
                </c:pt>
                <c:pt idx="3">
                  <c:v>12.3</c:v>
                </c:pt>
              </c:numCache>
            </c:numRef>
          </c:val>
          <c:extLst>
            <c:ext xmlns:c16="http://schemas.microsoft.com/office/drawing/2014/chart" uri="{C3380CC4-5D6E-409C-BE32-E72D297353CC}">
              <c16:uniqueId val="{0000000A-121D-4EF0-B0F2-6ABF5DCDD224}"/>
            </c:ext>
          </c:extLst>
        </c:ser>
        <c:ser>
          <c:idx val="3"/>
          <c:order val="3"/>
          <c:tx>
            <c:strRef>
              <c:f>Sheet1!$E$1</c:f>
              <c:strCache>
                <c:ptCount val="1"/>
                <c:pt idx="0">
                  <c:v>Februar 2017</c:v>
                </c:pt>
              </c:strCache>
            </c:strRef>
          </c:tx>
          <c:spPr>
            <a:solidFill>
              <a:schemeClr val="accent1"/>
            </a:solidFill>
            <a:ln>
              <a:solidFill>
                <a:schemeClr val="bg1"/>
              </a:solidFill>
            </a:ln>
          </c:spPr>
          <c:invertIfNegative val="0"/>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c:v>
                </c:pt>
                <c:pt idx="1">
                  <c:v>Ne</c:v>
                </c:pt>
                <c:pt idx="2">
                  <c:v>Ne mogu da znam jer to ne radi na transparentan način</c:v>
                </c:pt>
                <c:pt idx="3">
                  <c:v>Ne zna</c:v>
                </c:pt>
              </c:strCache>
            </c:strRef>
          </c:cat>
          <c:val>
            <c:numRef>
              <c:f>Sheet1!$E$2:$E$5</c:f>
              <c:numCache>
                <c:formatCode>General</c:formatCode>
                <c:ptCount val="4"/>
                <c:pt idx="0">
                  <c:v>15</c:v>
                </c:pt>
                <c:pt idx="1">
                  <c:v>32</c:v>
                </c:pt>
                <c:pt idx="2">
                  <c:v>39</c:v>
                </c:pt>
                <c:pt idx="3">
                  <c:v>14.5</c:v>
                </c:pt>
              </c:numCache>
            </c:numRef>
          </c:val>
          <c:extLst>
            <c:ext xmlns:c16="http://schemas.microsoft.com/office/drawing/2014/chart" uri="{C3380CC4-5D6E-409C-BE32-E72D297353CC}">
              <c16:uniqueId val="{0000000B-121D-4EF0-B0F2-6ABF5DCDD224}"/>
            </c:ext>
          </c:extLst>
        </c:ser>
        <c:ser>
          <c:idx val="4"/>
          <c:order val="4"/>
          <c:tx>
            <c:strRef>
              <c:f>Sheet1!$F$1</c:f>
              <c:strCache>
                <c:ptCount val="1"/>
                <c:pt idx="0">
                  <c:v>Septembar 2017</c:v>
                </c:pt>
              </c:strCache>
            </c:strRef>
          </c:tx>
          <c:spPr>
            <a:solidFill>
              <a:srgbClr val="E87722"/>
            </a:solidFill>
            <a:ln>
              <a:solidFill>
                <a:schemeClr val="bg1"/>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c:v>
                </c:pt>
                <c:pt idx="1">
                  <c:v>Ne</c:v>
                </c:pt>
                <c:pt idx="2">
                  <c:v>Ne mogu da znam jer to ne radi na transparentan način</c:v>
                </c:pt>
                <c:pt idx="3">
                  <c:v>Ne zna</c:v>
                </c:pt>
              </c:strCache>
            </c:strRef>
          </c:cat>
          <c:val>
            <c:numRef>
              <c:f>Sheet1!$F$2:$F$5</c:f>
              <c:numCache>
                <c:formatCode>General</c:formatCode>
                <c:ptCount val="4"/>
                <c:pt idx="0">
                  <c:v>14.3</c:v>
                </c:pt>
                <c:pt idx="1">
                  <c:v>30.8</c:v>
                </c:pt>
                <c:pt idx="2">
                  <c:v>41</c:v>
                </c:pt>
                <c:pt idx="3">
                  <c:v>14</c:v>
                </c:pt>
              </c:numCache>
            </c:numRef>
          </c:val>
          <c:extLst>
            <c:ext xmlns:c16="http://schemas.microsoft.com/office/drawing/2014/chart" uri="{C3380CC4-5D6E-409C-BE32-E72D297353CC}">
              <c16:uniqueId val="{0000000C-121D-4EF0-B0F2-6ABF5DCDD224}"/>
            </c:ext>
          </c:extLst>
        </c:ser>
        <c:ser>
          <c:idx val="5"/>
          <c:order val="5"/>
          <c:tx>
            <c:strRef>
              <c:f>Sheet1!$G$1</c:f>
              <c:strCache>
                <c:ptCount val="1"/>
                <c:pt idx="0">
                  <c:v>Februar 2022</c:v>
                </c:pt>
              </c:strCache>
            </c:strRef>
          </c:tx>
          <c:spPr>
            <a:solidFill>
              <a:srgbClr val="007C82"/>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c:v>
                </c:pt>
                <c:pt idx="1">
                  <c:v>Ne</c:v>
                </c:pt>
                <c:pt idx="2">
                  <c:v>Ne mogu da znam jer to ne radi na transparentan način</c:v>
                </c:pt>
                <c:pt idx="3">
                  <c:v>Ne zna</c:v>
                </c:pt>
              </c:strCache>
            </c:strRef>
          </c:cat>
          <c:val>
            <c:numRef>
              <c:f>Sheet1!$G$2:$G$5</c:f>
              <c:numCache>
                <c:formatCode>General</c:formatCode>
                <c:ptCount val="4"/>
                <c:pt idx="0">
                  <c:v>25.4</c:v>
                </c:pt>
                <c:pt idx="1">
                  <c:v>25.5</c:v>
                </c:pt>
                <c:pt idx="2">
                  <c:v>41.3</c:v>
                </c:pt>
                <c:pt idx="3">
                  <c:v>7.9</c:v>
                </c:pt>
              </c:numCache>
            </c:numRef>
          </c:val>
          <c:extLst>
            <c:ext xmlns:c16="http://schemas.microsoft.com/office/drawing/2014/chart" uri="{C3380CC4-5D6E-409C-BE32-E72D297353CC}">
              <c16:uniqueId val="{0000000E-121D-4EF0-B0F2-6ABF5DCDD224}"/>
            </c:ext>
          </c:extLst>
        </c:ser>
        <c:dLbls>
          <c:showLegendKey val="0"/>
          <c:showVal val="0"/>
          <c:showCatName val="0"/>
          <c:showSerName val="0"/>
          <c:showPercent val="0"/>
          <c:showBubbleSize val="0"/>
        </c:dLbls>
        <c:gapWidth val="40"/>
        <c:axId val="138171136"/>
        <c:axId val="138172672"/>
      </c:barChart>
      <c:catAx>
        <c:axId val="138171136"/>
        <c:scaling>
          <c:orientation val="maxMin"/>
        </c:scaling>
        <c:delete val="0"/>
        <c:axPos val="l"/>
        <c:numFmt formatCode="General" sourceLinked="0"/>
        <c:majorTickMark val="out"/>
        <c:minorTickMark val="none"/>
        <c:tickLblPos val="nextTo"/>
        <c:spPr>
          <a:ln>
            <a:noFill/>
          </a:ln>
        </c:spPr>
        <c:crossAx val="138172672"/>
        <c:crosses val="autoZero"/>
        <c:auto val="1"/>
        <c:lblAlgn val="ctr"/>
        <c:lblOffset val="100"/>
        <c:noMultiLvlLbl val="0"/>
      </c:catAx>
      <c:valAx>
        <c:axId val="138172672"/>
        <c:scaling>
          <c:orientation val="minMax"/>
        </c:scaling>
        <c:delete val="1"/>
        <c:axPos val="b"/>
        <c:numFmt formatCode="General" sourceLinked="1"/>
        <c:majorTickMark val="out"/>
        <c:minorTickMark val="none"/>
        <c:tickLblPos val="nextTo"/>
        <c:crossAx val="138171136"/>
        <c:crosses val="max"/>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43684500130382"/>
          <c:y val="0"/>
          <c:w val="0.45463167290242468"/>
          <c:h val="0.98899503970285474"/>
        </c:manualLayout>
      </c:layout>
      <c:barChart>
        <c:barDir val="bar"/>
        <c:grouping val="clustered"/>
        <c:varyColors val="0"/>
        <c:ser>
          <c:idx val="0"/>
          <c:order val="0"/>
          <c:tx>
            <c:strRef>
              <c:f>Sheet1!$B$1</c:f>
              <c:strCache>
                <c:ptCount val="1"/>
                <c:pt idx="0">
                  <c:v>Column1</c:v>
                </c:pt>
              </c:strCache>
            </c:strRef>
          </c:tx>
          <c:spPr>
            <a:solidFill>
              <a:srgbClr val="9F1535"/>
            </a:solidFill>
            <a:ln>
              <a:noFill/>
            </a:ln>
            <a:effectLst/>
          </c:spPr>
          <c:invertIfNegative val="0"/>
          <c:dPt>
            <c:idx val="4"/>
            <c:invertIfNegative val="0"/>
            <c:bubble3D val="0"/>
            <c:spPr>
              <a:solidFill>
                <a:srgbClr val="9F1535"/>
              </a:solidFill>
              <a:ln>
                <a:noFill/>
              </a:ln>
              <a:effectLst/>
            </c:spPr>
            <c:extLst>
              <c:ext xmlns:c16="http://schemas.microsoft.com/office/drawing/2014/chart" uri="{C3380CC4-5D6E-409C-BE32-E72D297353CC}">
                <c16:uniqueId val="{00000001-9C42-4950-9077-6BFC2361CFAA}"/>
              </c:ext>
            </c:extLst>
          </c:dPt>
          <c:dPt>
            <c:idx val="5"/>
            <c:invertIfNegative val="0"/>
            <c:bubble3D val="0"/>
            <c:spPr>
              <a:solidFill>
                <a:srgbClr val="9F1535"/>
              </a:solidFill>
              <a:ln>
                <a:noFill/>
              </a:ln>
              <a:effectLst/>
            </c:spPr>
            <c:extLst>
              <c:ext xmlns:c16="http://schemas.microsoft.com/office/drawing/2014/chart" uri="{C3380CC4-5D6E-409C-BE32-E72D297353CC}">
                <c16:uniqueId val="{00000008-9C42-4950-9077-6BFC2361CFAA}"/>
              </c:ext>
            </c:extLst>
          </c:dPt>
          <c:dPt>
            <c:idx val="6"/>
            <c:invertIfNegative val="0"/>
            <c:bubble3D val="0"/>
            <c:spPr>
              <a:solidFill>
                <a:srgbClr val="9F1535"/>
              </a:solidFill>
              <a:ln>
                <a:noFill/>
              </a:ln>
              <a:effectLst/>
            </c:spPr>
            <c:extLst>
              <c:ext xmlns:c16="http://schemas.microsoft.com/office/drawing/2014/chart" uri="{C3380CC4-5D6E-409C-BE32-E72D297353CC}">
                <c16:uniqueId val="{00000003-9C42-4950-9077-6BFC2361CFAA}"/>
              </c:ext>
            </c:extLst>
          </c:dPt>
          <c:dPt>
            <c:idx val="7"/>
            <c:invertIfNegative val="0"/>
            <c:bubble3D val="0"/>
            <c:spPr>
              <a:solidFill>
                <a:srgbClr val="9F1535"/>
              </a:solidFill>
              <a:ln>
                <a:noFill/>
              </a:ln>
              <a:effectLst/>
            </c:spPr>
            <c:extLst>
              <c:ext xmlns:c16="http://schemas.microsoft.com/office/drawing/2014/chart" uri="{C3380CC4-5D6E-409C-BE32-E72D297353CC}">
                <c16:uniqueId val="{00000007-2AF3-40AF-B7B4-BACF603C3A4A}"/>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42-4950-9077-6BFC2361CFA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42-4950-9077-6BFC2361CFAA}"/>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42-4950-9077-6BFC2361CFAA}"/>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42-4950-9077-6BFC2361CFAA}"/>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42-4950-9077-6BFC2361CFA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42-4950-9077-6BFC2361CFA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42-4950-9077-6BFC2361CFA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F3-40AF-B7B4-BACF603C3A4A}"/>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Iz straha da ću ostati bez posla ja ili kolega</c:v>
                </c:pt>
                <c:pt idx="1">
                  <c:v>Ne zanima me, niti je moja briga</c:v>
                </c:pt>
                <c:pt idx="2">
                  <c:v>Ne znam kome treba da prijavim</c:v>
                </c:pt>
                <c:pt idx="3">
                  <c:v>Više mi odgovara da me poslodavac ne prijavi jer mi je tako veća zarada</c:v>
                </c:pt>
                <c:pt idx="4">
                  <c:v>Zbog lojalnosti/ svi bi bili na gubitku/ i poslodavac jedva preživljava</c:v>
                </c:pt>
                <c:pt idx="5">
                  <c:v>Nema svrhe da se prijavi/ nema sankcija</c:v>
                </c:pt>
                <c:pt idx="6">
                  <c:v>Drugo</c:v>
                </c:pt>
                <c:pt idx="7">
                  <c:v>Ne znam/ Odbijam da odgovorim</c:v>
                </c:pt>
              </c:strCache>
            </c:strRef>
          </c:cat>
          <c:val>
            <c:numRef>
              <c:f>Sheet1!$B$2:$B$9</c:f>
              <c:numCache>
                <c:formatCode>General</c:formatCode>
                <c:ptCount val="8"/>
                <c:pt idx="0">
                  <c:v>43.7</c:v>
                </c:pt>
                <c:pt idx="1">
                  <c:v>30.6</c:v>
                </c:pt>
                <c:pt idx="2">
                  <c:v>13</c:v>
                </c:pt>
                <c:pt idx="3">
                  <c:v>9.5</c:v>
                </c:pt>
                <c:pt idx="4">
                  <c:v>3.9</c:v>
                </c:pt>
                <c:pt idx="5">
                  <c:v>3.1</c:v>
                </c:pt>
                <c:pt idx="6">
                  <c:v>3.6</c:v>
                </c:pt>
                <c:pt idx="7">
                  <c:v>7.5</c:v>
                </c:pt>
              </c:numCache>
            </c:numRef>
          </c:val>
          <c:extLst>
            <c:ext xmlns:c16="http://schemas.microsoft.com/office/drawing/2014/chart" uri="{C3380CC4-5D6E-409C-BE32-E72D297353CC}">
              <c16:uniqueId val="{00000009-9C42-4950-9077-6BFC2361CFAA}"/>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9831301848002E-2"/>
          <c:y val="9.6384793481886777E-2"/>
          <c:w val="0.73223697129430121"/>
          <c:h val="0.78903693590567747"/>
        </c:manualLayout>
      </c:layout>
      <c:barChart>
        <c:barDir val="col"/>
        <c:grouping val="clustered"/>
        <c:varyColors val="0"/>
        <c:ser>
          <c:idx val="0"/>
          <c:order val="0"/>
          <c:tx>
            <c:strRef>
              <c:f>Sheet1!$A$2</c:f>
              <c:strCache>
                <c:ptCount val="1"/>
                <c:pt idx="0">
                  <c:v>Odbija da odgovori</c:v>
                </c:pt>
              </c:strCache>
            </c:strRef>
          </c:tx>
          <c:spPr>
            <a:solidFill>
              <a:schemeClr val="accent5"/>
            </a:solidFill>
            <a:ln w="19050">
              <a:solidFill>
                <a:schemeClr val="bg1"/>
              </a:solidFill>
            </a:ln>
            <a:effectLst/>
          </c:spPr>
          <c:invertIfNegative val="0"/>
          <c:dPt>
            <c:idx val="0"/>
            <c:invertIfNegative val="0"/>
            <c:bubble3D val="0"/>
            <c:spPr>
              <a:solidFill>
                <a:schemeClr val="accent5"/>
              </a:solidFill>
              <a:ln w="19050">
                <a:solidFill>
                  <a:schemeClr val="bg1"/>
                </a:solidFill>
              </a:ln>
              <a:effectLst/>
            </c:spPr>
            <c:extLst>
              <c:ext xmlns:c16="http://schemas.microsoft.com/office/drawing/2014/chart" uri="{C3380CC4-5D6E-409C-BE32-E72D297353CC}">
                <c16:uniqueId val="{00000001-BAE4-46E0-A02F-74559BE1E238}"/>
              </c:ext>
            </c:extLst>
          </c:dPt>
          <c:dPt>
            <c:idx val="1"/>
            <c:invertIfNegative val="0"/>
            <c:bubble3D val="0"/>
            <c:spPr>
              <a:solidFill>
                <a:schemeClr val="accent5"/>
              </a:solidFill>
              <a:ln w="19050">
                <a:solidFill>
                  <a:schemeClr val="bg1"/>
                </a:solidFill>
              </a:ln>
              <a:effectLst/>
            </c:spPr>
            <c:extLst>
              <c:ext xmlns:c16="http://schemas.microsoft.com/office/drawing/2014/chart" uri="{C3380CC4-5D6E-409C-BE32-E72D297353CC}">
                <c16:uniqueId val="{00000003-BAE4-46E0-A02F-74559BE1E238}"/>
              </c:ext>
            </c:extLst>
          </c:dPt>
          <c:dPt>
            <c:idx val="2"/>
            <c:invertIfNegative val="0"/>
            <c:bubble3D val="0"/>
            <c:spPr>
              <a:solidFill>
                <a:schemeClr val="accent5"/>
              </a:solidFill>
              <a:ln w="19050">
                <a:solidFill>
                  <a:schemeClr val="bg1"/>
                </a:solidFill>
              </a:ln>
              <a:effectLst/>
            </c:spPr>
            <c:extLst>
              <c:ext xmlns:c16="http://schemas.microsoft.com/office/drawing/2014/chart" uri="{C3380CC4-5D6E-409C-BE32-E72D297353CC}">
                <c16:uniqueId val="{00000005-BAE4-46E0-A02F-74559BE1E238}"/>
              </c:ext>
            </c:extLst>
          </c:dPt>
          <c:dLbls>
            <c:dLbl>
              <c:idx val="0"/>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AE4-46E0-A02F-74559BE1E238}"/>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Sheet1!$B$2</c:f>
              <c:numCache>
                <c:formatCode>General</c:formatCode>
                <c:ptCount val="1"/>
                <c:pt idx="0">
                  <c:v>9.3000000000000007</c:v>
                </c:pt>
              </c:numCache>
            </c:numRef>
          </c:val>
          <c:extLst>
            <c:ext xmlns:c16="http://schemas.microsoft.com/office/drawing/2014/chart" uri="{C3380CC4-5D6E-409C-BE32-E72D297353CC}">
              <c16:uniqueId val="{00000006-BAE4-46E0-A02F-74559BE1E238}"/>
            </c:ext>
          </c:extLst>
        </c:ser>
        <c:ser>
          <c:idx val="1"/>
          <c:order val="1"/>
          <c:tx>
            <c:strRef>
              <c:f>Sheet1!$A$3</c:f>
              <c:strCache>
                <c:ptCount val="1"/>
                <c:pt idx="0">
                  <c:v>Ne</c:v>
                </c:pt>
              </c:strCache>
            </c:strRef>
          </c:tx>
          <c:spPr>
            <a:solidFill>
              <a:srgbClr val="9F1535"/>
            </a:solidFill>
            <a:ln w="19050">
              <a:solidFill>
                <a:schemeClr val="lt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Sheet1!$B$3</c:f>
              <c:numCache>
                <c:formatCode>General</c:formatCode>
                <c:ptCount val="1"/>
                <c:pt idx="0">
                  <c:v>41.4</c:v>
                </c:pt>
              </c:numCache>
            </c:numRef>
          </c:val>
          <c:extLst>
            <c:ext xmlns:c16="http://schemas.microsoft.com/office/drawing/2014/chart" uri="{C3380CC4-5D6E-409C-BE32-E72D297353CC}">
              <c16:uniqueId val="{00000008-0E34-4DB0-80E0-29328651E247}"/>
            </c:ext>
          </c:extLst>
        </c:ser>
        <c:ser>
          <c:idx val="2"/>
          <c:order val="2"/>
          <c:tx>
            <c:strRef>
              <c:f>Sheet1!$A$4</c:f>
              <c:strCache>
                <c:ptCount val="1"/>
                <c:pt idx="0">
                  <c:v>Da</c:v>
                </c:pt>
              </c:strCache>
            </c:strRef>
          </c:tx>
          <c:spPr>
            <a:solidFill>
              <a:srgbClr val="007C82"/>
            </a:solidFill>
            <a:ln w="19050">
              <a:solidFill>
                <a:schemeClr val="lt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Sheet1!$B$4</c:f>
              <c:numCache>
                <c:formatCode>General</c:formatCode>
                <c:ptCount val="1"/>
                <c:pt idx="0">
                  <c:v>49.3</c:v>
                </c:pt>
              </c:numCache>
            </c:numRef>
          </c:val>
          <c:extLst>
            <c:ext xmlns:c16="http://schemas.microsoft.com/office/drawing/2014/chart" uri="{C3380CC4-5D6E-409C-BE32-E72D297353CC}">
              <c16:uniqueId val="{00000009-0E34-4DB0-80E0-29328651E247}"/>
            </c:ext>
          </c:extLst>
        </c:ser>
        <c:dLbls>
          <c:showLegendKey val="0"/>
          <c:showVal val="0"/>
          <c:showCatName val="0"/>
          <c:showSerName val="0"/>
          <c:showPercent val="0"/>
          <c:showBubbleSize val="0"/>
        </c:dLbls>
        <c:gapWidth val="100"/>
        <c:axId val="56515263"/>
        <c:axId val="56508607"/>
      </c:barChart>
      <c:catAx>
        <c:axId val="56515263"/>
        <c:scaling>
          <c:orientation val="maxMin"/>
        </c:scaling>
        <c:delete val="1"/>
        <c:axPos val="b"/>
        <c:numFmt formatCode="General" sourceLinked="1"/>
        <c:majorTickMark val="out"/>
        <c:minorTickMark val="none"/>
        <c:tickLblPos val="nextTo"/>
        <c:crossAx val="56508607"/>
        <c:crosses val="autoZero"/>
        <c:auto val="1"/>
        <c:lblAlgn val="ctr"/>
        <c:lblOffset val="100"/>
        <c:noMultiLvlLbl val="0"/>
      </c:catAx>
      <c:valAx>
        <c:axId val="56508607"/>
        <c:scaling>
          <c:orientation val="minMax"/>
        </c:scaling>
        <c:delete val="1"/>
        <c:axPos val="r"/>
        <c:numFmt formatCode="General" sourceLinked="1"/>
        <c:majorTickMark val="out"/>
        <c:minorTickMark val="none"/>
        <c:tickLblPos val="nextTo"/>
        <c:crossAx val="56515263"/>
        <c:crosses val="autoZero"/>
        <c:crossBetween val="between"/>
      </c:valAx>
      <c:spPr>
        <a:noFill/>
        <a:ln>
          <a:noFill/>
        </a:ln>
        <a:effectLst/>
      </c:spPr>
    </c:plotArea>
    <c:legend>
      <c:legendPos val="r"/>
      <c:layout>
        <c:manualLayout>
          <c:xMode val="edge"/>
          <c:yMode val="edge"/>
          <c:x val="0.72101832208490968"/>
          <c:y val="0.16404712746383104"/>
          <c:w val="0.25944372736918159"/>
          <c:h val="0.5548276560242799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43684500130382"/>
          <c:y val="0"/>
          <c:w val="0.44004264132693555"/>
          <c:h val="0.98899503970285474"/>
        </c:manualLayout>
      </c:layout>
      <c:barChart>
        <c:barDir val="bar"/>
        <c:grouping val="clustered"/>
        <c:varyColors val="0"/>
        <c:ser>
          <c:idx val="0"/>
          <c:order val="0"/>
          <c:tx>
            <c:strRef>
              <c:f>Sheet1!$B$1</c:f>
              <c:strCache>
                <c:ptCount val="1"/>
                <c:pt idx="0">
                  <c:v>Septembar 2017</c:v>
                </c:pt>
              </c:strCache>
            </c:strRef>
          </c:tx>
          <c:spPr>
            <a:solidFill>
              <a:srgbClr val="E87722"/>
            </a:solidFill>
            <a:ln>
              <a:noFill/>
            </a:ln>
            <a:effectLst/>
          </c:spPr>
          <c:invertIfNegative val="0"/>
          <c:dPt>
            <c:idx val="4"/>
            <c:invertIfNegative val="0"/>
            <c:bubble3D val="0"/>
            <c:spPr>
              <a:solidFill>
                <a:srgbClr val="E87722"/>
              </a:solidFill>
              <a:ln>
                <a:noFill/>
              </a:ln>
              <a:effectLst/>
            </c:spPr>
            <c:extLst>
              <c:ext xmlns:c16="http://schemas.microsoft.com/office/drawing/2014/chart" uri="{C3380CC4-5D6E-409C-BE32-E72D297353CC}">
                <c16:uniqueId val="{00000001-9C42-4950-9077-6BFC2361CFAA}"/>
              </c:ext>
            </c:extLst>
          </c:dPt>
          <c:dPt>
            <c:idx val="5"/>
            <c:invertIfNegative val="0"/>
            <c:bubble3D val="0"/>
            <c:spPr>
              <a:solidFill>
                <a:srgbClr val="E87722"/>
              </a:solidFill>
              <a:ln>
                <a:noFill/>
              </a:ln>
              <a:effectLst/>
            </c:spPr>
            <c:extLst>
              <c:ext xmlns:c16="http://schemas.microsoft.com/office/drawing/2014/chart" uri="{C3380CC4-5D6E-409C-BE32-E72D297353CC}">
                <c16:uniqueId val="{00000008-9C42-4950-9077-6BFC2361CFAA}"/>
              </c:ext>
            </c:extLst>
          </c:dPt>
          <c:dPt>
            <c:idx val="6"/>
            <c:invertIfNegative val="0"/>
            <c:bubble3D val="0"/>
            <c:spPr>
              <a:solidFill>
                <a:srgbClr val="E87722"/>
              </a:solidFill>
              <a:ln>
                <a:noFill/>
              </a:ln>
              <a:effectLst/>
            </c:spPr>
            <c:extLst>
              <c:ext xmlns:c16="http://schemas.microsoft.com/office/drawing/2014/chart" uri="{C3380CC4-5D6E-409C-BE32-E72D297353CC}">
                <c16:uniqueId val="{00000003-9C42-4950-9077-6BFC2361CFAA}"/>
              </c:ext>
            </c:extLst>
          </c:dPt>
          <c:dPt>
            <c:idx val="7"/>
            <c:invertIfNegative val="0"/>
            <c:bubble3D val="0"/>
            <c:spPr>
              <a:solidFill>
                <a:srgbClr val="E87722"/>
              </a:solidFill>
              <a:ln>
                <a:noFill/>
              </a:ln>
              <a:effectLst/>
            </c:spPr>
            <c:extLst>
              <c:ext xmlns:c16="http://schemas.microsoft.com/office/drawing/2014/chart" uri="{C3380CC4-5D6E-409C-BE32-E72D297353CC}">
                <c16:uniqueId val="{00000007-2AF3-40AF-B7B4-BACF603C3A4A}"/>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42-4950-9077-6BFC2361CFA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42-4950-9077-6BFC2361CFAA}"/>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42-4950-9077-6BFC2361CFAA}"/>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42-4950-9077-6BFC2361CFAA}"/>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42-4950-9077-6BFC2361CFA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42-4950-9077-6BFC2361CFA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42-4950-9077-6BFC2361CFA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F3-40AF-B7B4-BACF603C3A4A}"/>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Iz straha da ću ostati bez posla ja ili kolega</c:v>
                </c:pt>
                <c:pt idx="1">
                  <c:v>Ne zanima me, niti je moja briga</c:v>
                </c:pt>
                <c:pt idx="2">
                  <c:v>Ne znam kome treba da prijavim</c:v>
                </c:pt>
                <c:pt idx="3">
                  <c:v>Više mi odgovara da me poslodavac ne prijavi jer mi je tako veća zarada</c:v>
                </c:pt>
                <c:pt idx="4">
                  <c:v>Zbog lojalnosti/ svi bi bili na gubitku/ i poslodavac jedva preživljava</c:v>
                </c:pt>
                <c:pt idx="5">
                  <c:v>Nema svrhe da se prijavi/ nema sankcija</c:v>
                </c:pt>
                <c:pt idx="6">
                  <c:v>Drugo</c:v>
                </c:pt>
                <c:pt idx="7">
                  <c:v>Ne znam/ Odbijam da odgovorim</c:v>
                </c:pt>
              </c:strCache>
            </c:strRef>
          </c:cat>
          <c:val>
            <c:numRef>
              <c:f>Sheet1!$B$2:$B$9</c:f>
              <c:numCache>
                <c:formatCode>General</c:formatCode>
                <c:ptCount val="8"/>
                <c:pt idx="0">
                  <c:v>56</c:v>
                </c:pt>
                <c:pt idx="1">
                  <c:v>33</c:v>
                </c:pt>
                <c:pt idx="2">
                  <c:v>7</c:v>
                </c:pt>
                <c:pt idx="3">
                  <c:v>8</c:v>
                </c:pt>
                <c:pt idx="6">
                  <c:v>4</c:v>
                </c:pt>
              </c:numCache>
            </c:numRef>
          </c:val>
          <c:extLst>
            <c:ext xmlns:c16="http://schemas.microsoft.com/office/drawing/2014/chart" uri="{C3380CC4-5D6E-409C-BE32-E72D297353CC}">
              <c16:uniqueId val="{00000009-9C42-4950-9077-6BFC2361CFAA}"/>
            </c:ext>
          </c:extLst>
        </c:ser>
        <c:ser>
          <c:idx val="1"/>
          <c:order val="1"/>
          <c:tx>
            <c:strRef>
              <c:f>Sheet1!$C$1</c:f>
              <c:strCache>
                <c:ptCount val="1"/>
                <c:pt idx="0">
                  <c:v>Februar 2022</c:v>
                </c:pt>
              </c:strCache>
            </c:strRef>
          </c:tx>
          <c:spPr>
            <a:solidFill>
              <a:srgbClr val="007C82"/>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Iz straha da ću ostati bez posla ja ili kolega</c:v>
                </c:pt>
                <c:pt idx="1">
                  <c:v>Ne zanima me, niti je moja briga</c:v>
                </c:pt>
                <c:pt idx="2">
                  <c:v>Ne znam kome treba da prijavim</c:v>
                </c:pt>
                <c:pt idx="3">
                  <c:v>Više mi odgovara da me poslodavac ne prijavi jer mi je tako veća zarada</c:v>
                </c:pt>
                <c:pt idx="4">
                  <c:v>Zbog lojalnosti/ svi bi bili na gubitku/ i poslodavac jedva preživljava</c:v>
                </c:pt>
                <c:pt idx="5">
                  <c:v>Nema svrhe da se prijavi/ nema sankcija</c:v>
                </c:pt>
                <c:pt idx="6">
                  <c:v>Drugo</c:v>
                </c:pt>
                <c:pt idx="7">
                  <c:v>Ne znam/ Odbijam da odgovorim</c:v>
                </c:pt>
              </c:strCache>
            </c:strRef>
          </c:cat>
          <c:val>
            <c:numRef>
              <c:f>Sheet1!$C$2:$C$9</c:f>
              <c:numCache>
                <c:formatCode>General</c:formatCode>
                <c:ptCount val="8"/>
                <c:pt idx="0">
                  <c:v>43.7</c:v>
                </c:pt>
                <c:pt idx="1">
                  <c:v>30.6</c:v>
                </c:pt>
                <c:pt idx="2">
                  <c:v>13</c:v>
                </c:pt>
                <c:pt idx="3">
                  <c:v>9.5</c:v>
                </c:pt>
                <c:pt idx="4">
                  <c:v>3.9</c:v>
                </c:pt>
                <c:pt idx="5">
                  <c:v>3.1</c:v>
                </c:pt>
                <c:pt idx="6">
                  <c:v>3.6</c:v>
                </c:pt>
                <c:pt idx="7">
                  <c:v>7.5</c:v>
                </c:pt>
              </c:numCache>
            </c:numRef>
          </c:val>
          <c:extLst>
            <c:ext xmlns:c16="http://schemas.microsoft.com/office/drawing/2014/chart" uri="{C3380CC4-5D6E-409C-BE32-E72D297353CC}">
              <c16:uniqueId val="{00000009-5BDC-4300-A933-9D8697F7BD1B}"/>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legend>
      <c:legendPos val="r"/>
      <c:layout>
        <c:manualLayout>
          <c:xMode val="edge"/>
          <c:yMode val="edge"/>
          <c:x val="0.68781425290947795"/>
          <c:y val="0.43503168691220978"/>
          <c:w val="0.31218574709052205"/>
          <c:h val="0.179401965318857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9831301848002E-2"/>
          <c:y val="9.6384793481886777E-2"/>
          <c:w val="0.90482223285442276"/>
          <c:h val="0.78903693590567747"/>
        </c:manualLayout>
      </c:layout>
      <c:barChart>
        <c:barDir val="col"/>
        <c:grouping val="clustered"/>
        <c:varyColors val="0"/>
        <c:ser>
          <c:idx val="0"/>
          <c:order val="0"/>
          <c:tx>
            <c:strRef>
              <c:f>Sheet1!$A$2</c:f>
              <c:strCache>
                <c:ptCount val="1"/>
                <c:pt idx="0">
                  <c:v>Da</c:v>
                </c:pt>
              </c:strCache>
            </c:strRef>
          </c:tx>
          <c:spPr>
            <a:solidFill>
              <a:srgbClr val="007C82"/>
            </a:solidFill>
            <a:ln w="19050">
              <a:solidFill>
                <a:schemeClr val="bg1"/>
              </a:solidFill>
            </a:ln>
            <a:effectLst/>
          </c:spPr>
          <c:invertIfNegative val="0"/>
          <c:dPt>
            <c:idx val="0"/>
            <c:invertIfNegative val="0"/>
            <c:bubble3D val="0"/>
            <c:spPr>
              <a:solidFill>
                <a:srgbClr val="007C82"/>
              </a:solidFill>
              <a:ln w="19050">
                <a:solidFill>
                  <a:schemeClr val="bg1"/>
                </a:solidFill>
              </a:ln>
              <a:effectLst/>
            </c:spPr>
            <c:extLst>
              <c:ext xmlns:c16="http://schemas.microsoft.com/office/drawing/2014/chart" uri="{C3380CC4-5D6E-409C-BE32-E72D297353CC}">
                <c16:uniqueId val="{00000001-BAE4-46E0-A02F-74559BE1E238}"/>
              </c:ext>
            </c:extLst>
          </c:dPt>
          <c:dPt>
            <c:idx val="1"/>
            <c:invertIfNegative val="0"/>
            <c:bubble3D val="0"/>
            <c:spPr>
              <a:solidFill>
                <a:srgbClr val="007C82"/>
              </a:solidFill>
              <a:ln w="19050">
                <a:solidFill>
                  <a:schemeClr val="bg1"/>
                </a:solidFill>
              </a:ln>
              <a:effectLst/>
            </c:spPr>
            <c:extLst>
              <c:ext xmlns:c16="http://schemas.microsoft.com/office/drawing/2014/chart" uri="{C3380CC4-5D6E-409C-BE32-E72D297353CC}">
                <c16:uniqueId val="{00000003-BAE4-46E0-A02F-74559BE1E238}"/>
              </c:ext>
            </c:extLst>
          </c:dPt>
          <c:dPt>
            <c:idx val="2"/>
            <c:invertIfNegative val="0"/>
            <c:bubble3D val="0"/>
            <c:spPr>
              <a:solidFill>
                <a:srgbClr val="007C82"/>
              </a:solidFill>
              <a:ln w="19050">
                <a:solidFill>
                  <a:schemeClr val="bg1"/>
                </a:solidFill>
              </a:ln>
              <a:effectLst/>
            </c:spPr>
            <c:extLst>
              <c:ext xmlns:c16="http://schemas.microsoft.com/office/drawing/2014/chart" uri="{C3380CC4-5D6E-409C-BE32-E72D297353CC}">
                <c16:uniqueId val="{00000005-BAE4-46E0-A02F-74559BE1E238}"/>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2017</c:v>
                </c:pt>
                <c:pt idx="1">
                  <c:v>2022</c:v>
                </c:pt>
              </c:strCache>
            </c:strRef>
          </c:cat>
          <c:val>
            <c:numRef>
              <c:f>Sheet1!$B$2:$C$2</c:f>
              <c:numCache>
                <c:formatCode>General</c:formatCode>
                <c:ptCount val="2"/>
                <c:pt idx="0">
                  <c:v>33.4</c:v>
                </c:pt>
                <c:pt idx="1">
                  <c:v>49.3</c:v>
                </c:pt>
              </c:numCache>
            </c:numRef>
          </c:val>
          <c:extLst>
            <c:ext xmlns:c16="http://schemas.microsoft.com/office/drawing/2014/chart" uri="{C3380CC4-5D6E-409C-BE32-E72D297353CC}">
              <c16:uniqueId val="{00000006-BAE4-46E0-A02F-74559BE1E238}"/>
            </c:ext>
          </c:extLst>
        </c:ser>
        <c:ser>
          <c:idx val="1"/>
          <c:order val="1"/>
          <c:tx>
            <c:strRef>
              <c:f>Sheet1!$A$3</c:f>
              <c:strCache>
                <c:ptCount val="1"/>
                <c:pt idx="0">
                  <c:v>Ne</c:v>
                </c:pt>
              </c:strCache>
            </c:strRef>
          </c:tx>
          <c:spPr>
            <a:solidFill>
              <a:srgbClr val="9F1535"/>
            </a:solidFill>
            <a:ln w="19050">
              <a:solidFill>
                <a:schemeClr val="lt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2017</c:v>
                </c:pt>
                <c:pt idx="1">
                  <c:v>2022</c:v>
                </c:pt>
              </c:strCache>
            </c:strRef>
          </c:cat>
          <c:val>
            <c:numRef>
              <c:f>Sheet1!$B$3:$C$3</c:f>
              <c:numCache>
                <c:formatCode>General</c:formatCode>
                <c:ptCount val="2"/>
                <c:pt idx="0">
                  <c:v>66.599999999999994</c:v>
                </c:pt>
                <c:pt idx="1">
                  <c:v>41.4</c:v>
                </c:pt>
              </c:numCache>
            </c:numRef>
          </c:val>
          <c:extLst>
            <c:ext xmlns:c16="http://schemas.microsoft.com/office/drawing/2014/chart" uri="{C3380CC4-5D6E-409C-BE32-E72D297353CC}">
              <c16:uniqueId val="{00000008-0E34-4DB0-80E0-29328651E247}"/>
            </c:ext>
          </c:extLst>
        </c:ser>
        <c:ser>
          <c:idx val="2"/>
          <c:order val="2"/>
          <c:tx>
            <c:strRef>
              <c:f>Sheet1!$A$4</c:f>
              <c:strCache>
                <c:ptCount val="1"/>
                <c:pt idx="0">
                  <c:v>Odbija da odgovori</c:v>
                </c:pt>
              </c:strCache>
            </c:strRef>
          </c:tx>
          <c:spPr>
            <a:solidFill>
              <a:schemeClr val="bg1">
                <a:lumMod val="65000"/>
              </a:schemeClr>
            </a:solidFill>
            <a:ln w="19050">
              <a:solidFill>
                <a:schemeClr val="lt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2017</c:v>
                </c:pt>
                <c:pt idx="1">
                  <c:v>2022</c:v>
                </c:pt>
              </c:strCache>
            </c:strRef>
          </c:cat>
          <c:val>
            <c:numRef>
              <c:f>Sheet1!$B$4:$C$4</c:f>
              <c:numCache>
                <c:formatCode>General</c:formatCode>
                <c:ptCount val="2"/>
                <c:pt idx="1">
                  <c:v>9.3000000000000007</c:v>
                </c:pt>
              </c:numCache>
            </c:numRef>
          </c:val>
          <c:extLst>
            <c:ext xmlns:c16="http://schemas.microsoft.com/office/drawing/2014/chart" uri="{C3380CC4-5D6E-409C-BE32-E72D297353CC}">
              <c16:uniqueId val="{00000009-0E34-4DB0-80E0-29328651E247}"/>
            </c:ext>
          </c:extLst>
        </c:ser>
        <c:dLbls>
          <c:showLegendKey val="0"/>
          <c:showVal val="0"/>
          <c:showCatName val="0"/>
          <c:showSerName val="0"/>
          <c:showPercent val="0"/>
          <c:showBubbleSize val="0"/>
        </c:dLbls>
        <c:gapWidth val="100"/>
        <c:axId val="56515263"/>
        <c:axId val="56508607"/>
      </c:barChart>
      <c:catAx>
        <c:axId val="565152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6508607"/>
        <c:crosses val="autoZero"/>
        <c:auto val="1"/>
        <c:lblAlgn val="ctr"/>
        <c:lblOffset val="100"/>
        <c:noMultiLvlLbl val="0"/>
      </c:catAx>
      <c:valAx>
        <c:axId val="56508607"/>
        <c:scaling>
          <c:orientation val="minMax"/>
        </c:scaling>
        <c:delete val="1"/>
        <c:axPos val="l"/>
        <c:numFmt formatCode="General" sourceLinked="1"/>
        <c:majorTickMark val="out"/>
        <c:minorTickMark val="none"/>
        <c:tickLblPos val="nextTo"/>
        <c:crossAx val="56515263"/>
        <c:crosses val="autoZero"/>
        <c:crossBetween val="between"/>
      </c:valAx>
      <c:spPr>
        <a:noFill/>
        <a:ln>
          <a:noFill/>
        </a:ln>
        <a:effectLst/>
      </c:spPr>
    </c:plotArea>
    <c:legend>
      <c:legendPos val="r"/>
      <c:layout>
        <c:manualLayout>
          <c:xMode val="edge"/>
          <c:yMode val="edge"/>
          <c:x val="0.38813882303591035"/>
          <c:y val="2.9950256468212654E-2"/>
          <c:w val="0.5923232264181808"/>
          <c:h val="0.133563550955452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56158075745542E-2"/>
          <c:y val="1.7621626172683214E-3"/>
          <c:w val="0.93461937989232891"/>
          <c:h val="0.99823783738273164"/>
        </c:manualLayout>
      </c:layout>
      <c:barChart>
        <c:barDir val="bar"/>
        <c:grouping val="clustered"/>
        <c:varyColors val="0"/>
        <c:ser>
          <c:idx val="0"/>
          <c:order val="0"/>
          <c:tx>
            <c:strRef>
              <c:f>Sheet1!$B$1</c:f>
              <c:strCache>
                <c:ptCount val="1"/>
                <c:pt idx="0">
                  <c:v>Where do you live during the lecture period / semester?</c:v>
                </c:pt>
              </c:strCache>
            </c:strRef>
          </c:tx>
          <c:spPr>
            <a:solidFill>
              <a:srgbClr val="001C5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7CD-4CFE-8592-969A096FF2D7}"/>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87CD-4CFE-8592-969A096FF2D7}"/>
              </c:ext>
            </c:extLst>
          </c:dPt>
          <c:dPt>
            <c:idx val="2"/>
            <c:invertIfNegative val="0"/>
            <c:bubble3D val="0"/>
            <c:spPr>
              <a:solidFill>
                <a:srgbClr val="007681"/>
              </a:solidFill>
              <a:ln>
                <a:noFill/>
              </a:ln>
              <a:effectLst/>
            </c:spPr>
            <c:extLst>
              <c:ext xmlns:c16="http://schemas.microsoft.com/office/drawing/2014/chart" uri="{C3380CC4-5D6E-409C-BE32-E72D297353CC}">
                <c16:uniqueId val="{00000005-87CD-4CFE-8592-969A096FF2D7}"/>
              </c:ext>
            </c:extLst>
          </c:dPt>
          <c:dPt>
            <c:idx val="3"/>
            <c:invertIfNegative val="0"/>
            <c:bubble3D val="0"/>
            <c:spPr>
              <a:solidFill>
                <a:srgbClr val="E87722"/>
              </a:solidFill>
              <a:ln>
                <a:noFill/>
              </a:ln>
              <a:effectLst/>
            </c:spPr>
            <c:extLst>
              <c:ext xmlns:c16="http://schemas.microsoft.com/office/drawing/2014/chart" uri="{C3380CC4-5D6E-409C-BE32-E72D297353CC}">
                <c16:uniqueId val="{00000007-87CD-4CFE-8592-969A096FF2D7}"/>
              </c:ext>
            </c:extLst>
          </c:dPt>
          <c:dPt>
            <c:idx val="4"/>
            <c:invertIfNegative val="0"/>
            <c:bubble3D val="0"/>
            <c:spPr>
              <a:solidFill>
                <a:srgbClr val="9F1535"/>
              </a:solidFill>
              <a:ln>
                <a:noFill/>
              </a:ln>
              <a:effectLst/>
            </c:spPr>
            <c:extLst>
              <c:ext xmlns:c16="http://schemas.microsoft.com/office/drawing/2014/chart" uri="{C3380CC4-5D6E-409C-BE32-E72D297353CC}">
                <c16:uniqueId val="{00000009-87CD-4CFE-8592-969A096FF2D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87CD-4CFE-8592-969A096FF2D7}"/>
              </c:ext>
            </c:extLst>
          </c:dPt>
          <c:dPt>
            <c:idx val="6"/>
            <c:invertIfNegative val="0"/>
            <c:bubble3D val="0"/>
            <c:spPr>
              <a:solidFill>
                <a:schemeClr val="tx2"/>
              </a:solidFill>
              <a:ln>
                <a:noFill/>
              </a:ln>
              <a:effectLst/>
            </c:spPr>
            <c:extLst>
              <c:ext xmlns:c16="http://schemas.microsoft.com/office/drawing/2014/chart" uri="{C3380CC4-5D6E-409C-BE32-E72D297353CC}">
                <c16:uniqueId val="{0000000D-87CD-4CFE-8592-969A096FF2D7}"/>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Uvek</c:v>
                </c:pt>
                <c:pt idx="1">
                  <c:v>Često</c:v>
                </c:pt>
                <c:pt idx="2">
                  <c:v>UVEK + ČESTO</c:v>
                </c:pt>
                <c:pt idx="3">
                  <c:v>Ponekad</c:v>
                </c:pt>
                <c:pt idx="4">
                  <c:v>RETKO+NIKAD</c:v>
                </c:pt>
                <c:pt idx="5">
                  <c:v>Retko</c:v>
                </c:pt>
                <c:pt idx="6">
                  <c:v>Nikad</c:v>
                </c:pt>
              </c:strCache>
            </c:strRef>
          </c:cat>
          <c:val>
            <c:numRef>
              <c:f>Sheet1!$B$2:$B$8</c:f>
              <c:numCache>
                <c:formatCode>###0.0</c:formatCode>
                <c:ptCount val="7"/>
                <c:pt idx="0">
                  <c:v>69.8191534640615</c:v>
                </c:pt>
                <c:pt idx="1">
                  <c:v>20.386391845508651</c:v>
                </c:pt>
                <c:pt idx="2" formatCode="0.0000000000000">
                  <c:v>90.205545309570155</c:v>
                </c:pt>
                <c:pt idx="3">
                  <c:v>5.9263917183712564</c:v>
                </c:pt>
                <c:pt idx="4" formatCode="0.00000000000000">
                  <c:v>3.8664199878206662</c:v>
                </c:pt>
                <c:pt idx="5">
                  <c:v>2.8664199878206662</c:v>
                </c:pt>
                <c:pt idx="6" formatCode="####.0">
                  <c:v>1</c:v>
                </c:pt>
              </c:numCache>
            </c:numRef>
          </c:val>
          <c:extLst>
            <c:ext xmlns:c16="http://schemas.microsoft.com/office/drawing/2014/chart" uri="{C3380CC4-5D6E-409C-BE32-E72D297353CC}">
              <c16:uniqueId val="{0000000E-87CD-4CFE-8592-969A096FF2D7}"/>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max val="110"/>
        </c:scaling>
        <c:delete val="1"/>
        <c:axPos val="t"/>
        <c:numFmt formatCode="###0.0" sourceLinked="1"/>
        <c:majorTickMark val="out"/>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96262062386511"/>
          <c:y val="0"/>
          <c:w val="0.67203737937613484"/>
          <c:h val="0.99593558132782301"/>
        </c:manualLayout>
      </c:layout>
      <c:barChart>
        <c:barDir val="bar"/>
        <c:grouping val="clustered"/>
        <c:varyColors val="0"/>
        <c:ser>
          <c:idx val="0"/>
          <c:order val="0"/>
          <c:tx>
            <c:strRef>
              <c:f>Sheet1!$B$1</c:f>
              <c:strCache>
                <c:ptCount val="1"/>
                <c:pt idx="0">
                  <c:v>Where do you live during the lecture period / semester?</c:v>
                </c:pt>
              </c:strCache>
            </c:strRef>
          </c:tx>
          <c:spPr>
            <a:solidFill>
              <a:srgbClr val="001C5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46F-41E9-9BE8-BFB6619E3D49}"/>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546F-41E9-9BE8-BFB6619E3D49}"/>
              </c:ext>
            </c:extLst>
          </c:dPt>
          <c:dPt>
            <c:idx val="2"/>
            <c:invertIfNegative val="0"/>
            <c:bubble3D val="0"/>
            <c:spPr>
              <a:solidFill>
                <a:srgbClr val="007681"/>
              </a:solidFill>
              <a:ln>
                <a:noFill/>
              </a:ln>
              <a:effectLst/>
            </c:spPr>
            <c:extLst>
              <c:ext xmlns:c16="http://schemas.microsoft.com/office/drawing/2014/chart" uri="{C3380CC4-5D6E-409C-BE32-E72D297353CC}">
                <c16:uniqueId val="{00000005-546F-41E9-9BE8-BFB6619E3D49}"/>
              </c:ext>
            </c:extLst>
          </c:dPt>
          <c:dPt>
            <c:idx val="3"/>
            <c:invertIfNegative val="0"/>
            <c:bubble3D val="0"/>
            <c:spPr>
              <a:solidFill>
                <a:srgbClr val="9F1535"/>
              </a:solidFill>
              <a:ln>
                <a:noFill/>
              </a:ln>
              <a:effectLst/>
            </c:spPr>
            <c:extLst>
              <c:ext xmlns:c16="http://schemas.microsoft.com/office/drawing/2014/chart" uri="{C3380CC4-5D6E-409C-BE32-E72D297353CC}">
                <c16:uniqueId val="{00000007-546F-41E9-9BE8-BFB6619E3D49}"/>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546F-41E9-9BE8-BFB6619E3D4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546F-41E9-9BE8-BFB6619E3D49}"/>
              </c:ext>
            </c:extLst>
          </c:dPt>
          <c:dPt>
            <c:idx val="6"/>
            <c:invertIfNegative val="0"/>
            <c:bubble3D val="0"/>
            <c:spPr>
              <a:solidFill>
                <a:schemeClr val="tx2"/>
              </a:solidFill>
              <a:ln>
                <a:noFill/>
              </a:ln>
              <a:effectLst/>
            </c:spPr>
            <c:extLst>
              <c:ext xmlns:c16="http://schemas.microsoft.com/office/drawing/2014/chart" uri="{C3380CC4-5D6E-409C-BE32-E72D297353CC}">
                <c16:uniqueId val="{0000000D-546F-41E9-9BE8-BFB6619E3D49}"/>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Uvek</c:v>
                </c:pt>
                <c:pt idx="1">
                  <c:v>Uglavnom</c:v>
                </c:pt>
                <c:pt idx="2">
                  <c:v>UVEK + UGLAVNOM</c:v>
                </c:pt>
                <c:pt idx="3">
                  <c:v>RETKO+NIKAD</c:v>
                </c:pt>
                <c:pt idx="4">
                  <c:v>Retko</c:v>
                </c:pt>
                <c:pt idx="5">
                  <c:v>Nikad</c:v>
                </c:pt>
              </c:strCache>
            </c:strRef>
          </c:cat>
          <c:val>
            <c:numRef>
              <c:f>Sheet1!$B$2:$B$7</c:f>
              <c:numCache>
                <c:formatCode>###0.0</c:formatCode>
                <c:ptCount val="6"/>
                <c:pt idx="0">
                  <c:v>21.767938762907363</c:v>
                </c:pt>
                <c:pt idx="1">
                  <c:v>26.064510827640067</c:v>
                </c:pt>
                <c:pt idx="2" formatCode="0.0000000000000">
                  <c:v>47.832449590547427</c:v>
                </c:pt>
                <c:pt idx="3" formatCode="0.00000000000000">
                  <c:v>50.823331341751171</c:v>
                </c:pt>
                <c:pt idx="4">
                  <c:v>26.703068356536882</c:v>
                </c:pt>
                <c:pt idx="5">
                  <c:v>24.120262985214293</c:v>
                </c:pt>
              </c:numCache>
            </c:numRef>
          </c:val>
          <c:extLst>
            <c:ext xmlns:c16="http://schemas.microsoft.com/office/drawing/2014/chart" uri="{C3380CC4-5D6E-409C-BE32-E72D297353CC}">
              <c16:uniqueId val="{0000000E-546F-41E9-9BE8-BFB6619E3D49}"/>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max val="80"/>
          <c:min val="0"/>
        </c:scaling>
        <c:delete val="1"/>
        <c:axPos val="t"/>
        <c:numFmt formatCode="###0.0" sourceLinked="1"/>
        <c:majorTickMark val="out"/>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74894940307499"/>
          <c:y val="0"/>
          <c:w val="0.42671615948703417"/>
          <c:h val="1"/>
        </c:manualLayout>
      </c:layout>
      <c:doughnutChart>
        <c:varyColors val="1"/>
        <c:ser>
          <c:idx val="0"/>
          <c:order val="0"/>
          <c:tx>
            <c:strRef>
              <c:f>Sheet1!$B$1</c:f>
              <c:strCache>
                <c:ptCount val="1"/>
                <c:pt idx="0">
                  <c:v>Sales</c:v>
                </c:pt>
              </c:strCache>
            </c:strRef>
          </c:tx>
          <c:spPr>
            <a:solidFill>
              <a:srgbClr val="BA0C2F"/>
            </a:solidFill>
            <a:ln>
              <a:solidFill>
                <a:schemeClr val="bg1"/>
              </a:solidFill>
            </a:ln>
          </c:spPr>
          <c:dPt>
            <c:idx val="0"/>
            <c:bubble3D val="0"/>
            <c:spPr>
              <a:solidFill>
                <a:srgbClr val="007C82"/>
              </a:solidFill>
              <a:ln w="19050">
                <a:solidFill>
                  <a:schemeClr val="bg1"/>
                </a:solidFill>
              </a:ln>
              <a:effectLst/>
            </c:spPr>
            <c:extLst>
              <c:ext xmlns:c16="http://schemas.microsoft.com/office/drawing/2014/chart" uri="{C3380CC4-5D6E-409C-BE32-E72D297353CC}">
                <c16:uniqueId val="{00000001-5AD1-4B77-A352-89AE5E7A4B5A}"/>
              </c:ext>
            </c:extLst>
          </c:dPt>
          <c:dPt>
            <c:idx val="1"/>
            <c:bubble3D val="0"/>
            <c:spPr>
              <a:solidFill>
                <a:srgbClr val="E87722"/>
              </a:solidFill>
              <a:ln w="19050">
                <a:solidFill>
                  <a:schemeClr val="bg1"/>
                </a:solidFill>
              </a:ln>
              <a:effectLst/>
            </c:spPr>
            <c:extLst>
              <c:ext xmlns:c16="http://schemas.microsoft.com/office/drawing/2014/chart" uri="{C3380CC4-5D6E-409C-BE32-E72D297353CC}">
                <c16:uniqueId val="{00000003-5AD1-4B77-A352-89AE5E7A4B5A}"/>
              </c:ext>
            </c:extLst>
          </c:dPt>
          <c:dPt>
            <c:idx val="2"/>
            <c:bubble3D val="0"/>
            <c:spPr>
              <a:solidFill>
                <a:srgbClr val="9F1535"/>
              </a:solidFill>
              <a:ln w="19050">
                <a:solidFill>
                  <a:schemeClr val="bg1"/>
                </a:solidFill>
              </a:ln>
              <a:effectLst/>
            </c:spPr>
            <c:extLst>
              <c:ext xmlns:c16="http://schemas.microsoft.com/office/drawing/2014/chart" uri="{C3380CC4-5D6E-409C-BE32-E72D297353CC}">
                <c16:uniqueId val="{00000000-C93A-4E9F-ACCF-47D7E8F81BE9}"/>
              </c:ext>
            </c:extLst>
          </c:dPt>
          <c:dPt>
            <c:idx val="3"/>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8-050E-4D09-A6BB-E01D4CF9CEFD}"/>
              </c:ext>
            </c:extLst>
          </c:dPt>
          <c:dPt>
            <c:idx val="4"/>
            <c:bubble3D val="0"/>
            <c:spPr>
              <a:solidFill>
                <a:schemeClr val="tx2"/>
              </a:solidFill>
              <a:ln w="19050">
                <a:solidFill>
                  <a:schemeClr val="bg1"/>
                </a:solidFill>
              </a:ln>
              <a:effectLst/>
            </c:spPr>
            <c:extLst>
              <c:ext xmlns:c16="http://schemas.microsoft.com/office/drawing/2014/chart" uri="{C3380CC4-5D6E-409C-BE32-E72D297353CC}">
                <c16:uniqueId val="{00000007-050E-4D09-A6BB-E01D4CF9CEFD}"/>
              </c:ext>
            </c:extLst>
          </c:dPt>
          <c:dLbls>
            <c:dLbl>
              <c:idx val="3"/>
              <c:layout>
                <c:manualLayout>
                  <c:x val="-7.0298108261300837E-3"/>
                  <c:y val="4.5045045045045045E-3"/>
                </c:manualLayout>
              </c:layout>
              <c:numFmt formatCode="#&quot;%&quot;" sourceLinked="0"/>
              <c:spPr>
                <a:solidFill>
                  <a:schemeClr val="tx2">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0E-4D09-A6BB-E01D4CF9CEFD}"/>
                </c:ext>
              </c:extLst>
            </c:dLbl>
            <c:dLbl>
              <c:idx val="4"/>
              <c:layout>
                <c:manualLayout>
                  <c:x val="1.4059621652260167E-2"/>
                  <c:y val="-4.5133361708164857E-2"/>
                </c:manualLayout>
              </c:layout>
              <c:numFmt formatCode="#&quot;%&quot;" sourceLinked="0"/>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0E-4D09-A6BB-E01D4CF9CEF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Na tekući račun</c:v>
                </c:pt>
                <c:pt idx="1">
                  <c:v>Jedan deo na račun, drugi deo na ruke</c:v>
                </c:pt>
                <c:pt idx="2">
                  <c:v>Na ruke, u gotovini</c:v>
                </c:pt>
                <c:pt idx="3">
                  <c:v>Ne  dobijam zaradu, odnosno naknadu</c:v>
                </c:pt>
                <c:pt idx="4">
                  <c:v>Ne želim da odgovorim</c:v>
                </c:pt>
              </c:strCache>
            </c:strRef>
          </c:cat>
          <c:val>
            <c:numRef>
              <c:f>Sheet1!$B$2:$B$6</c:f>
              <c:numCache>
                <c:formatCode>General</c:formatCode>
                <c:ptCount val="5"/>
                <c:pt idx="0">
                  <c:v>80.400000000000006</c:v>
                </c:pt>
                <c:pt idx="1">
                  <c:v>8.9</c:v>
                </c:pt>
                <c:pt idx="2">
                  <c:v>8.6</c:v>
                </c:pt>
                <c:pt idx="3">
                  <c:v>1.1000000000000001</c:v>
                </c:pt>
                <c:pt idx="4">
                  <c:v>1.1000000000000001</c:v>
                </c:pt>
              </c:numCache>
            </c:numRef>
          </c:val>
          <c:extLst>
            <c:ext xmlns:c16="http://schemas.microsoft.com/office/drawing/2014/chart" uri="{C3380CC4-5D6E-409C-BE32-E72D297353CC}">
              <c16:uniqueId val="{00000004-5AD1-4B77-A352-89AE5E7A4B5A}"/>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1091921850962072"/>
          <c:y val="0.11524744186857681"/>
          <c:w val="0.37980566811672473"/>
          <c:h val="0.769504793297038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7681"/>
              </a:solidFill>
              <a:ln>
                <a:noFill/>
              </a:ln>
            </c:spPr>
            <c:extLst>
              <c:ext xmlns:c16="http://schemas.microsoft.com/office/drawing/2014/chart" uri="{C3380CC4-5D6E-409C-BE32-E72D297353CC}">
                <c16:uniqueId val="{00000001-E831-41DF-9DEF-A7E7C877A9E1}"/>
              </c:ext>
            </c:extLst>
          </c:dPt>
          <c:dPt>
            <c:idx val="1"/>
            <c:bubble3D val="0"/>
            <c:spPr>
              <a:solidFill>
                <a:srgbClr val="888B8D">
                  <a:lumMod val="60000"/>
                  <a:lumOff val="40000"/>
                </a:srgbClr>
              </a:solidFill>
              <a:ln>
                <a:noFill/>
              </a:ln>
            </c:spPr>
            <c:extLst>
              <c:ext xmlns:c16="http://schemas.microsoft.com/office/drawing/2014/chart" uri="{C3380CC4-5D6E-409C-BE32-E72D297353CC}">
                <c16:uniqueId val="{00000003-E831-41DF-9DEF-A7E7C877A9E1}"/>
              </c:ext>
            </c:extLst>
          </c:dPt>
          <c:dLbls>
            <c:delete val="1"/>
          </c:dLbls>
          <c:cat>
            <c:strRef>
              <c:f>Sheet1!$A$2:$A$3</c:f>
              <c:strCache>
                <c:ptCount val="2"/>
                <c:pt idx="0">
                  <c:v>Da</c:v>
                </c:pt>
                <c:pt idx="1">
                  <c:v>Ne</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E831-41DF-9DEF-A7E7C877A9E1}"/>
            </c:ext>
          </c:extLst>
        </c:ser>
        <c:dLbls>
          <c:showLegendKey val="0"/>
          <c:showVal val="1"/>
          <c:showCatName val="0"/>
          <c:showSerName val="0"/>
          <c:showPercent val="0"/>
          <c:showBubbleSize val="0"/>
          <c:showLeaderLines val="1"/>
        </c:dLbls>
        <c:firstSliceAng val="4"/>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7C82"/>
              </a:solidFill>
              <a:ln>
                <a:noFill/>
              </a:ln>
            </c:spPr>
            <c:extLst>
              <c:ext xmlns:c16="http://schemas.microsoft.com/office/drawing/2014/chart" uri="{C3380CC4-5D6E-409C-BE32-E72D297353CC}">
                <c16:uniqueId val="{00000001-3310-468F-8FE8-EA4AA801DE1F}"/>
              </c:ext>
            </c:extLst>
          </c:dPt>
          <c:dPt>
            <c:idx val="1"/>
            <c:bubble3D val="0"/>
            <c:spPr>
              <a:solidFill>
                <a:srgbClr val="888B8D">
                  <a:lumMod val="60000"/>
                  <a:lumOff val="40000"/>
                </a:srgbClr>
              </a:solidFill>
              <a:ln>
                <a:noFill/>
              </a:ln>
            </c:spPr>
            <c:extLst>
              <c:ext xmlns:c16="http://schemas.microsoft.com/office/drawing/2014/chart" uri="{C3380CC4-5D6E-409C-BE32-E72D297353CC}">
                <c16:uniqueId val="{00000003-3310-468F-8FE8-EA4AA801DE1F}"/>
              </c:ext>
            </c:extLst>
          </c:dPt>
          <c:dLbls>
            <c:delete val="1"/>
          </c:dLbls>
          <c:cat>
            <c:strRef>
              <c:f>Sheet1!$A$2:$A$3</c:f>
              <c:strCache>
                <c:ptCount val="2"/>
                <c:pt idx="0">
                  <c:v>Da</c:v>
                </c:pt>
                <c:pt idx="1">
                  <c:v>Ne</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3310-468F-8FE8-EA4AA801DE1F}"/>
            </c:ext>
          </c:extLst>
        </c:ser>
        <c:dLbls>
          <c:showLegendKey val="0"/>
          <c:showVal val="1"/>
          <c:showCatName val="0"/>
          <c:showSerName val="0"/>
          <c:showPercent val="0"/>
          <c:showBubbleSize val="0"/>
          <c:showLeaderLines val="1"/>
        </c:dLbls>
        <c:firstSliceAng val="4"/>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323275962186151"/>
          <c:h val="0.88031391004571402"/>
        </c:manualLayout>
      </c:layout>
      <c:barChart>
        <c:barDir val="col"/>
        <c:grouping val="clustered"/>
        <c:varyColors val="0"/>
        <c:ser>
          <c:idx val="0"/>
          <c:order val="0"/>
          <c:tx>
            <c:strRef>
              <c:f>Sheet1!$A$2</c:f>
              <c:strCache>
                <c:ptCount val="1"/>
                <c:pt idx="0">
                  <c:v>UVEK + UGLAVNOM</c:v>
                </c:pt>
              </c:strCache>
            </c:strRef>
          </c:tx>
          <c:spPr>
            <a:solidFill>
              <a:srgbClr val="007C82"/>
            </a:solidFill>
            <a:ln>
              <a:solidFill>
                <a:schemeClr val="bg1"/>
              </a:solidFill>
            </a:ln>
            <a:effectLst/>
          </c:spPr>
          <c:invertIfNegative val="0"/>
          <c:dPt>
            <c:idx val="0"/>
            <c:invertIfNegative val="0"/>
            <c:bubble3D val="0"/>
            <c:spPr>
              <a:solidFill>
                <a:srgbClr val="007C82"/>
              </a:solidFill>
              <a:ln>
                <a:solidFill>
                  <a:schemeClr val="bg1"/>
                </a:solidFill>
              </a:ln>
              <a:effectLst/>
            </c:spPr>
            <c:extLst>
              <c:ext xmlns:c16="http://schemas.microsoft.com/office/drawing/2014/chart" uri="{C3380CC4-5D6E-409C-BE32-E72D297353CC}">
                <c16:uniqueId val="{00000001-1942-47BA-8CFC-0733E15BBB72}"/>
              </c:ext>
            </c:extLst>
          </c:dPt>
          <c:dPt>
            <c:idx val="1"/>
            <c:invertIfNegative val="0"/>
            <c:bubble3D val="0"/>
            <c:spPr>
              <a:solidFill>
                <a:srgbClr val="007C82"/>
              </a:solidFill>
              <a:ln>
                <a:solidFill>
                  <a:schemeClr val="bg1"/>
                </a:solidFill>
              </a:ln>
              <a:effectLst/>
            </c:spPr>
            <c:extLst>
              <c:ext xmlns:c16="http://schemas.microsoft.com/office/drawing/2014/chart" uri="{C3380CC4-5D6E-409C-BE32-E72D297353CC}">
                <c16:uniqueId val="{00000003-1942-47BA-8CFC-0733E15BBB72}"/>
              </c:ext>
            </c:extLst>
          </c:dPt>
          <c:dPt>
            <c:idx val="2"/>
            <c:invertIfNegative val="0"/>
            <c:bubble3D val="0"/>
            <c:spPr>
              <a:solidFill>
                <a:srgbClr val="007C82"/>
              </a:solidFill>
              <a:ln>
                <a:solidFill>
                  <a:schemeClr val="bg1"/>
                </a:solidFill>
              </a:ln>
              <a:effectLst/>
            </c:spPr>
            <c:extLst>
              <c:ext xmlns:c16="http://schemas.microsoft.com/office/drawing/2014/chart" uri="{C3380CC4-5D6E-409C-BE32-E72D297353CC}">
                <c16:uniqueId val="{00000005-1942-47BA-8CFC-0733E15BBB72}"/>
              </c:ext>
            </c:extLst>
          </c:dPt>
          <c:dPt>
            <c:idx val="3"/>
            <c:invertIfNegative val="0"/>
            <c:bubble3D val="0"/>
            <c:spPr>
              <a:solidFill>
                <a:srgbClr val="007C82"/>
              </a:solidFill>
              <a:ln>
                <a:solidFill>
                  <a:schemeClr val="bg1"/>
                </a:solidFill>
              </a:ln>
              <a:effectLst/>
            </c:spPr>
            <c:extLst>
              <c:ext xmlns:c16="http://schemas.microsoft.com/office/drawing/2014/chart" uri="{C3380CC4-5D6E-409C-BE32-E72D297353CC}">
                <c16:uniqueId val="{00000007-1942-47BA-8CFC-0733E15BBB72}"/>
              </c:ext>
            </c:extLst>
          </c:dPt>
          <c:dPt>
            <c:idx val="4"/>
            <c:invertIfNegative val="0"/>
            <c:bubble3D val="0"/>
            <c:spPr>
              <a:solidFill>
                <a:srgbClr val="007C82"/>
              </a:solidFill>
              <a:ln>
                <a:solidFill>
                  <a:schemeClr val="bg1"/>
                </a:solidFill>
              </a:ln>
              <a:effectLst/>
            </c:spPr>
            <c:extLst>
              <c:ext xmlns:c16="http://schemas.microsoft.com/office/drawing/2014/chart" uri="{C3380CC4-5D6E-409C-BE32-E72D297353CC}">
                <c16:uniqueId val="{00000009-1942-47BA-8CFC-0733E15BBB72}"/>
              </c:ext>
            </c:extLst>
          </c:dPt>
          <c:dPt>
            <c:idx val="5"/>
            <c:invertIfNegative val="0"/>
            <c:bubble3D val="0"/>
            <c:spPr>
              <a:solidFill>
                <a:srgbClr val="007C82"/>
              </a:solidFill>
              <a:ln>
                <a:solidFill>
                  <a:schemeClr val="bg1"/>
                </a:solidFill>
              </a:ln>
              <a:effectLst/>
            </c:spPr>
            <c:extLst>
              <c:ext xmlns:c16="http://schemas.microsoft.com/office/drawing/2014/chart" uri="{C3380CC4-5D6E-409C-BE32-E72D297353CC}">
                <c16:uniqueId val="{0000000B-1942-47BA-8CFC-0733E15BBB72}"/>
              </c:ext>
            </c:extLst>
          </c:dPt>
          <c:dPt>
            <c:idx val="6"/>
            <c:invertIfNegative val="0"/>
            <c:bubble3D val="0"/>
            <c:spPr>
              <a:solidFill>
                <a:srgbClr val="007C82"/>
              </a:solidFill>
              <a:ln>
                <a:solidFill>
                  <a:schemeClr val="bg1"/>
                </a:solidFill>
              </a:ln>
              <a:effectLst/>
            </c:spPr>
            <c:extLst>
              <c:ext xmlns:c16="http://schemas.microsoft.com/office/drawing/2014/chart" uri="{C3380CC4-5D6E-409C-BE32-E72D297353CC}">
                <c16:uniqueId val="{0000000D-1942-47BA-8CFC-0733E15BBB72}"/>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2017</c:v>
                </c:pt>
                <c:pt idx="1">
                  <c:v>2022</c:v>
                </c:pt>
              </c:strCache>
            </c:strRef>
          </c:cat>
          <c:val>
            <c:numRef>
              <c:f>Sheet1!$B$2:$C$2</c:f>
              <c:numCache>
                <c:formatCode>General</c:formatCode>
                <c:ptCount val="2"/>
                <c:pt idx="0">
                  <c:v>40</c:v>
                </c:pt>
                <c:pt idx="1">
                  <c:v>48</c:v>
                </c:pt>
              </c:numCache>
            </c:numRef>
          </c:val>
          <c:extLst>
            <c:ext xmlns:c16="http://schemas.microsoft.com/office/drawing/2014/chart" uri="{C3380CC4-5D6E-409C-BE32-E72D297353CC}">
              <c16:uniqueId val="{0000000E-1942-47BA-8CFC-0733E15BBB72}"/>
            </c:ext>
          </c:extLst>
        </c:ser>
        <c:ser>
          <c:idx val="1"/>
          <c:order val="1"/>
          <c:tx>
            <c:strRef>
              <c:f>Sheet1!$A$3</c:f>
              <c:strCache>
                <c:ptCount val="1"/>
                <c:pt idx="0">
                  <c:v>RETKO+NIKAD</c:v>
                </c:pt>
              </c:strCache>
            </c:strRef>
          </c:tx>
          <c:spPr>
            <a:solidFill>
              <a:srgbClr val="9F1535"/>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2017</c:v>
                </c:pt>
                <c:pt idx="1">
                  <c:v>2022</c:v>
                </c:pt>
              </c:strCache>
            </c:strRef>
          </c:cat>
          <c:val>
            <c:numRef>
              <c:f>Sheet1!$B$3:$C$3</c:f>
              <c:numCache>
                <c:formatCode>General</c:formatCode>
                <c:ptCount val="2"/>
                <c:pt idx="0">
                  <c:v>60</c:v>
                </c:pt>
                <c:pt idx="1">
                  <c:v>51</c:v>
                </c:pt>
              </c:numCache>
            </c:numRef>
          </c:val>
          <c:extLst>
            <c:ext xmlns:c16="http://schemas.microsoft.com/office/drawing/2014/chart" uri="{C3380CC4-5D6E-409C-BE32-E72D297353CC}">
              <c16:uniqueId val="{0000000F-1942-47BA-8CFC-0733E15BBB72}"/>
            </c:ext>
          </c:extLst>
        </c:ser>
        <c:dLbls>
          <c:showLegendKey val="0"/>
          <c:showVal val="0"/>
          <c:showCatName val="0"/>
          <c:showSerName val="0"/>
          <c:showPercent val="0"/>
          <c:showBubbleSize val="0"/>
        </c:dLbls>
        <c:gapWidth val="30"/>
        <c:axId val="919559056"/>
        <c:axId val="919562336"/>
      </c:barChart>
      <c:catAx>
        <c:axId val="9195590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max val="80"/>
        </c:scaling>
        <c:delete val="1"/>
        <c:axPos val="l"/>
        <c:numFmt formatCode="General" sourceLinked="1"/>
        <c:majorTickMark val="out"/>
        <c:minorTickMark val="none"/>
        <c:tickLblPos val="nextTo"/>
        <c:crossAx val="919559056"/>
        <c:crosses val="autoZero"/>
        <c:crossBetween val="between"/>
      </c:valAx>
      <c:spPr>
        <a:noFill/>
        <a:ln>
          <a:noFill/>
        </a:ln>
        <a:effectLst/>
      </c:spPr>
    </c:plotArea>
    <c:legend>
      <c:legendPos val="r"/>
      <c:layout>
        <c:manualLayout>
          <c:xMode val="edge"/>
          <c:yMode val="edge"/>
          <c:x val="4.4053608343204896E-2"/>
          <c:y val="2.6182108733072283E-2"/>
          <c:w val="0.86483218358767122"/>
          <c:h val="9.39729411401142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66876158828766"/>
          <c:y val="3.7776282425662659E-2"/>
          <c:w val="0.48630113896313421"/>
          <c:h val="0.96222371757433733"/>
        </c:manualLayout>
      </c:layout>
      <c:barChart>
        <c:barDir val="bar"/>
        <c:grouping val="clustered"/>
        <c:varyColors val="0"/>
        <c:ser>
          <c:idx val="0"/>
          <c:order val="0"/>
          <c:tx>
            <c:strRef>
              <c:f>Sheet1!$B$1</c:f>
              <c:strCache>
                <c:ptCount val="1"/>
              </c:strCache>
            </c:strRef>
          </c:tx>
          <c:spPr>
            <a:solidFill>
              <a:srgbClr val="9F1535"/>
            </a:solidFill>
            <a:ln w="18540">
              <a:noFill/>
              <a:prstDash val="solid"/>
            </a:ln>
          </c:spPr>
          <c:invertIfNegative val="0"/>
          <c:dPt>
            <c:idx val="4"/>
            <c:invertIfNegative val="0"/>
            <c:bubble3D val="0"/>
            <c:extLst>
              <c:ext xmlns:c16="http://schemas.microsoft.com/office/drawing/2014/chart" uri="{C3380CC4-5D6E-409C-BE32-E72D297353CC}">
                <c16:uniqueId val="{00000008-8E5C-4CF3-868D-2509CECDE1C8}"/>
              </c:ext>
            </c:extLst>
          </c:dPt>
          <c:dPt>
            <c:idx val="5"/>
            <c:invertIfNegative val="0"/>
            <c:bubble3D val="0"/>
            <c:spPr>
              <a:solidFill>
                <a:schemeClr val="tx2"/>
              </a:solidFill>
              <a:ln w="18540">
                <a:noFill/>
                <a:prstDash val="solid"/>
              </a:ln>
            </c:spPr>
            <c:extLst>
              <c:ext xmlns:c16="http://schemas.microsoft.com/office/drawing/2014/chart" uri="{C3380CC4-5D6E-409C-BE32-E72D297353CC}">
                <c16:uniqueId val="{00000009-8E5C-4CF3-868D-2509CECDE1C8}"/>
              </c:ext>
            </c:extLst>
          </c:dPt>
          <c:dPt>
            <c:idx val="8"/>
            <c:invertIfNegative val="0"/>
            <c:bubble3D val="0"/>
            <c:extLst>
              <c:ext xmlns:c16="http://schemas.microsoft.com/office/drawing/2014/chart" uri="{C3380CC4-5D6E-409C-BE32-E72D297353CC}">
                <c16:uniqueId val="{00000000-6314-48F7-91B2-85D58C8F2121}"/>
              </c:ext>
            </c:extLst>
          </c:dPt>
          <c:dPt>
            <c:idx val="9"/>
            <c:invertIfNegative val="0"/>
            <c:bubble3D val="0"/>
            <c:extLst>
              <c:ext xmlns:c16="http://schemas.microsoft.com/office/drawing/2014/chart" uri="{C3380CC4-5D6E-409C-BE32-E72D297353CC}">
                <c16:uniqueId val="{00000000-491B-44BB-BF63-A56C00E42861}"/>
              </c:ext>
            </c:extLst>
          </c:dPt>
          <c:dPt>
            <c:idx val="10"/>
            <c:invertIfNegative val="0"/>
            <c:bubble3D val="0"/>
            <c:extLst>
              <c:ext xmlns:c16="http://schemas.microsoft.com/office/drawing/2014/chart" uri="{C3380CC4-5D6E-409C-BE32-E72D297353CC}">
                <c16:uniqueId val="{00000001-491B-44BB-BF63-A56C00E42861}"/>
              </c:ext>
            </c:extLst>
          </c:dPt>
          <c:dPt>
            <c:idx val="14"/>
            <c:invertIfNegative val="0"/>
            <c:bubble3D val="0"/>
            <c:extLst>
              <c:ext xmlns:c16="http://schemas.microsoft.com/office/drawing/2014/chart" uri="{C3380CC4-5D6E-409C-BE32-E72D297353CC}">
                <c16:uniqueId val="{00000002-6314-48F7-91B2-85D58C8F2121}"/>
              </c:ext>
            </c:extLst>
          </c:dPt>
          <c:dPt>
            <c:idx val="15"/>
            <c:invertIfNegative val="0"/>
            <c:bubble3D val="0"/>
            <c:extLst>
              <c:ext xmlns:c16="http://schemas.microsoft.com/office/drawing/2014/chart" uri="{C3380CC4-5D6E-409C-BE32-E72D297353CC}">
                <c16:uniqueId val="{00000004-6314-48F7-91B2-85D58C8F2121}"/>
              </c:ext>
            </c:extLst>
          </c:dPt>
          <c:dLbls>
            <c:dLbl>
              <c:idx val="11"/>
              <c:numFmt formatCode="0.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314-48F7-91B2-85D58C8F2121}"/>
                </c:ext>
              </c:extLst>
            </c:dLbl>
            <c:dLbl>
              <c:idx val="12"/>
              <c:numFmt formatCode="0.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6-6314-48F7-91B2-85D58C8F2121}"/>
                </c:ext>
              </c:extLst>
            </c:dLbl>
            <c:dLbl>
              <c:idx val="27"/>
              <c:layout>
                <c:manualLayout>
                  <c:xMode val="edge"/>
                  <c:yMode val="edge"/>
                  <c:x val="0.33407325194228638"/>
                  <c:y val="0.81418092909535456"/>
                </c:manualLayout>
              </c:layout>
              <c:numFmt formatCode="0&quot;%&quot;" sourceLinked="0"/>
              <c:spPr>
                <a:noFill/>
                <a:ln w="37080">
                  <a:noFill/>
                </a:ln>
              </c:spPr>
              <c:txPr>
                <a:bodyPr/>
                <a:lstStyle/>
                <a:p>
                  <a:pPr>
                    <a:defRPr sz="120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14-48F7-91B2-85D58C8F2121}"/>
                </c:ext>
              </c:extLst>
            </c:dLbl>
            <c:dLbl>
              <c:idx val="28"/>
              <c:layout>
                <c:manualLayout>
                  <c:xMode val="edge"/>
                  <c:yMode val="edge"/>
                  <c:x val="0.33074361820199777"/>
                  <c:y val="0.8386308068459658"/>
                </c:manualLayout>
              </c:layout>
              <c:numFmt formatCode="0&quot;%&quot;" sourceLinked="0"/>
              <c:spPr>
                <a:noFill/>
                <a:ln w="37080">
                  <a:noFill/>
                </a:ln>
              </c:spPr>
              <c:txPr>
                <a:bodyPr/>
                <a:lstStyle/>
                <a:p>
                  <a:pPr>
                    <a:defRPr sz="120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14-48F7-91B2-85D58C8F2121}"/>
                </c:ext>
              </c:extLst>
            </c:dLbl>
            <c:numFmt formatCode="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Ne treba mi</c:v>
                </c:pt>
                <c:pt idx="1">
                  <c:v>Neprijatno mi je, neću da gubim vreme u raspravi</c:v>
                </c:pt>
                <c:pt idx="2">
                  <c:v>Država treba da vodi brigu o izdavanju računa</c:v>
                </c:pt>
                <c:pt idx="3">
                  <c:v>Saosećam sa prodavcem koji nije u mogućnosti da plaća porez</c:v>
                </c:pt>
                <c:pt idx="4">
                  <c:v>Zato što ne moram da platim robu ukoliko ne dobijem račun</c:v>
                </c:pt>
                <c:pt idx="5">
                  <c:v>Drugo</c:v>
                </c:pt>
              </c:strCache>
            </c:strRef>
          </c:cat>
          <c:val>
            <c:numRef>
              <c:f>Sheet1!$B$2:$B$7</c:f>
              <c:numCache>
                <c:formatCode>General</c:formatCode>
                <c:ptCount val="6"/>
                <c:pt idx="0">
                  <c:v>54.501435419603098</c:v>
                </c:pt>
                <c:pt idx="1">
                  <c:v>33.875432428778247</c:v>
                </c:pt>
                <c:pt idx="2">
                  <c:v>19.053260067268369</c:v>
                </c:pt>
                <c:pt idx="3">
                  <c:v>10.423785269358083</c:v>
                </c:pt>
                <c:pt idx="4">
                  <c:v>0.65418008905922231</c:v>
                </c:pt>
                <c:pt idx="5" formatCode="#0.0">
                  <c:v>2.7</c:v>
                </c:pt>
              </c:numCache>
            </c:numRef>
          </c:val>
          <c:extLst>
            <c:ext xmlns:c16="http://schemas.microsoft.com/office/drawing/2014/chart" uri="{C3380CC4-5D6E-409C-BE32-E72D297353CC}">
              <c16:uniqueId val="{00000009-6314-48F7-91B2-85D58C8F2121}"/>
            </c:ext>
          </c:extLst>
        </c:ser>
        <c:dLbls>
          <c:showLegendKey val="0"/>
          <c:showVal val="1"/>
          <c:showCatName val="0"/>
          <c:showSerName val="0"/>
          <c:showPercent val="0"/>
          <c:showBubbleSize val="0"/>
        </c:dLbls>
        <c:gapWidth val="30"/>
        <c:overlap val="100"/>
        <c:axId val="174136600"/>
        <c:axId val="1"/>
      </c:barChart>
      <c:catAx>
        <c:axId val="174136600"/>
        <c:scaling>
          <c:orientation val="maxMin"/>
        </c:scaling>
        <c:delete val="0"/>
        <c:axPos val="l"/>
        <c:numFmt formatCode="General" sourceLinked="1"/>
        <c:majorTickMark val="none"/>
        <c:minorTickMark val="none"/>
        <c:tickLblPos val="nextTo"/>
        <c:spPr>
          <a:ln w="9270">
            <a:noFill/>
          </a:ln>
        </c:spPr>
        <c:txPr>
          <a:bodyPr rot="0" vert="horz"/>
          <a:lstStyle/>
          <a:p>
            <a:pPr>
              <a:defRPr sz="1050" b="0" i="0" u="none" strike="noStrike" baseline="0">
                <a:solidFill>
                  <a:srgbClr val="000000"/>
                </a:solidFill>
                <a:latin typeface="+mn-lt"/>
                <a:ea typeface="Calibri"/>
                <a:cs typeface="Calibri"/>
              </a:defRPr>
            </a:pPr>
            <a:endParaRPr lang="en-US"/>
          </a:p>
        </c:txPr>
        <c:crossAx val="1"/>
        <c:crosses val="autoZero"/>
        <c:auto val="1"/>
        <c:lblAlgn val="ctr"/>
        <c:lblOffset val="100"/>
        <c:tickLblSkip val="1"/>
        <c:tickMarkSkip val="1"/>
        <c:noMultiLvlLbl val="0"/>
      </c:catAx>
      <c:valAx>
        <c:axId val="1"/>
        <c:scaling>
          <c:orientation val="minMax"/>
          <c:max val="70"/>
          <c:min val="0"/>
        </c:scaling>
        <c:delete val="1"/>
        <c:axPos val="t"/>
        <c:numFmt formatCode="General" sourceLinked="1"/>
        <c:majorTickMark val="out"/>
        <c:minorTickMark val="none"/>
        <c:tickLblPos val="nextTo"/>
        <c:crossAx val="174136600"/>
        <c:crosses val="autoZero"/>
        <c:crossBetween val="between"/>
      </c:valAx>
      <c:spPr>
        <a:noFill/>
        <a:ln w="37080">
          <a:noFill/>
        </a:ln>
      </c:spPr>
    </c:plotArea>
    <c:plotVisOnly val="1"/>
    <c:dispBlanksAs val="gap"/>
    <c:showDLblsOverMax val="0"/>
  </c:chart>
  <c:spPr>
    <a:noFill/>
    <a:ln>
      <a:noFill/>
    </a:ln>
  </c:spPr>
  <c:txPr>
    <a:bodyPr/>
    <a:lstStyle/>
    <a:p>
      <a:pPr>
        <a:defRPr sz="2628" b="1"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305596612205109"/>
          <c:y val="0"/>
          <c:w val="0.43411005235903899"/>
          <c:h val="1"/>
        </c:manualLayout>
      </c:layout>
      <c:barChart>
        <c:barDir val="bar"/>
        <c:grouping val="clustered"/>
        <c:varyColors val="0"/>
        <c:ser>
          <c:idx val="0"/>
          <c:order val="0"/>
          <c:tx>
            <c:strRef>
              <c:f>Sheet1!$B$1</c:f>
              <c:strCache>
                <c:ptCount val="1"/>
                <c:pt idx="0">
                  <c:v>Column1</c:v>
                </c:pt>
              </c:strCache>
            </c:strRef>
          </c:tx>
          <c:spPr>
            <a:solidFill>
              <a:srgbClr val="007C82"/>
            </a:solidFill>
            <a:ln>
              <a:solidFill>
                <a:schemeClr val="bg1"/>
              </a:solidFill>
            </a:ln>
            <a:effectLst/>
          </c:spPr>
          <c:invertIfNegative val="0"/>
          <c:dPt>
            <c:idx val="0"/>
            <c:invertIfNegative val="0"/>
            <c:bubble3D val="0"/>
            <c:extLst>
              <c:ext xmlns:c16="http://schemas.microsoft.com/office/drawing/2014/chart" uri="{C3380CC4-5D6E-409C-BE32-E72D297353CC}">
                <c16:uniqueId val="{00000000-46B5-4AE0-B1F1-14D3FEF05B3E}"/>
              </c:ext>
            </c:extLst>
          </c:dPt>
          <c:dPt>
            <c:idx val="1"/>
            <c:invertIfNegative val="0"/>
            <c:bubble3D val="0"/>
            <c:extLst>
              <c:ext xmlns:c16="http://schemas.microsoft.com/office/drawing/2014/chart" uri="{C3380CC4-5D6E-409C-BE32-E72D297353CC}">
                <c16:uniqueId val="{00000001-46B5-4AE0-B1F1-14D3FEF05B3E}"/>
              </c:ext>
            </c:extLst>
          </c:dPt>
          <c:dPt>
            <c:idx val="2"/>
            <c:invertIfNegative val="0"/>
            <c:bubble3D val="0"/>
            <c:extLst>
              <c:ext xmlns:c16="http://schemas.microsoft.com/office/drawing/2014/chart" uri="{C3380CC4-5D6E-409C-BE32-E72D297353CC}">
                <c16:uniqueId val="{00000002-46B5-4AE0-B1F1-14D3FEF05B3E}"/>
              </c:ext>
            </c:extLst>
          </c:dPt>
          <c:dPt>
            <c:idx val="3"/>
            <c:invertIfNegative val="0"/>
            <c:bubble3D val="0"/>
            <c:extLst>
              <c:ext xmlns:c16="http://schemas.microsoft.com/office/drawing/2014/chart" uri="{C3380CC4-5D6E-409C-BE32-E72D297353CC}">
                <c16:uniqueId val="{00000003-46B5-4AE0-B1F1-14D3FEF05B3E}"/>
              </c:ext>
            </c:extLst>
          </c:dPt>
          <c:dLbls>
            <c:dLbl>
              <c:idx val="4"/>
              <c:numFmt formatCode="0&quot;%&quot;"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6B5-4AE0-B1F1-14D3FEF05B3E}"/>
                </c:ext>
              </c:extLst>
            </c:dLbl>
            <c:numFmt formatCode="#&quot;%&quot;" sourceLinked="0"/>
            <c:spPr>
              <a:noFill/>
              <a:ln>
                <a:noFill/>
              </a:ln>
              <a:effectLst/>
            </c:spPr>
            <c:txPr>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Zbog ostvarivanja prava na garanciju/ zamenu/ reklamaciju</c:v>
                </c:pt>
                <c:pt idx="1">
                  <c:v>To zakonska obaveza prodavca i potvrda da je platio porez</c:v>
                </c:pt>
                <c:pt idx="2">
                  <c:v>Sumnjam da mi je naplaćen pogrešan iznos</c:v>
                </c:pt>
                <c:pt idx="3">
                  <c:v>Zbog učešća u nagradnoj igri</c:v>
                </c:pt>
                <c:pt idx="4">
                  <c:v>Drugo</c:v>
                </c:pt>
              </c:strCache>
            </c:strRef>
          </c:cat>
          <c:val>
            <c:numRef>
              <c:f>Sheet1!$B$2:$B$6</c:f>
              <c:numCache>
                <c:formatCode>General</c:formatCode>
                <c:ptCount val="5"/>
                <c:pt idx="0">
                  <c:v>63.3</c:v>
                </c:pt>
                <c:pt idx="1">
                  <c:v>54.7</c:v>
                </c:pt>
                <c:pt idx="2">
                  <c:v>42.2</c:v>
                </c:pt>
                <c:pt idx="3">
                  <c:v>13</c:v>
                </c:pt>
                <c:pt idx="4">
                  <c:v>1.6</c:v>
                </c:pt>
              </c:numCache>
            </c:numRef>
          </c:val>
          <c:extLst>
            <c:ext xmlns:c16="http://schemas.microsoft.com/office/drawing/2014/chart" uri="{C3380CC4-5D6E-409C-BE32-E72D297353CC}">
              <c16:uniqueId val="{00000005-46B5-4AE0-B1F1-14D3FEF05B3E}"/>
            </c:ext>
          </c:extLst>
        </c:ser>
        <c:dLbls>
          <c:showLegendKey val="0"/>
          <c:showVal val="0"/>
          <c:showCatName val="0"/>
          <c:showSerName val="0"/>
          <c:showPercent val="0"/>
          <c:showBubbleSize val="0"/>
        </c:dLbls>
        <c:gapWidth val="30"/>
        <c:axId val="232422400"/>
        <c:axId val="232428288"/>
      </c:barChart>
      <c:catAx>
        <c:axId val="232422400"/>
        <c:scaling>
          <c:orientation val="maxMin"/>
        </c:scaling>
        <c:delete val="0"/>
        <c:axPos val="l"/>
        <c:numFmt formatCode="General" sourceLinked="0"/>
        <c:majorTickMark val="none"/>
        <c:minorTickMark val="in"/>
        <c:tickLblPos val="nextTo"/>
        <c:spPr>
          <a:ln>
            <a:noFill/>
          </a:ln>
        </c:spPr>
        <c:txPr>
          <a:bodyPr anchor="ctr" anchorCtr="1"/>
          <a:lstStyle/>
          <a:p>
            <a:pPr>
              <a:defRPr sz="1200" cap="none" baseline="0"/>
            </a:pPr>
            <a:endParaRPr lang="en-US"/>
          </a:p>
        </c:txPr>
        <c:crossAx val="232428288"/>
        <c:crosses val="autoZero"/>
        <c:auto val="1"/>
        <c:lblAlgn val="ctr"/>
        <c:lblOffset val="100"/>
        <c:noMultiLvlLbl val="0"/>
      </c:catAx>
      <c:valAx>
        <c:axId val="232428288"/>
        <c:scaling>
          <c:orientation val="minMax"/>
        </c:scaling>
        <c:delete val="1"/>
        <c:axPos val="b"/>
        <c:numFmt formatCode="General" sourceLinked="1"/>
        <c:majorTickMark val="out"/>
        <c:minorTickMark val="none"/>
        <c:tickLblPos val="nextTo"/>
        <c:crossAx val="232422400"/>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6859938365987"/>
          <c:y val="3.3467202141900937E-2"/>
          <c:w val="0.45390778299388246"/>
          <c:h val="0.94561579651941097"/>
        </c:manualLayout>
      </c:layout>
      <c:doughnutChart>
        <c:varyColors val="1"/>
        <c:ser>
          <c:idx val="0"/>
          <c:order val="0"/>
          <c:tx>
            <c:strRef>
              <c:f>Sheet1!$B$1</c:f>
              <c:strCache>
                <c:ptCount val="1"/>
                <c:pt idx="0">
                  <c:v>Sales</c:v>
                </c:pt>
              </c:strCache>
            </c:strRef>
          </c:tx>
          <c:spPr>
            <a:solidFill>
              <a:srgbClr val="BA0C2F"/>
            </a:solidFill>
            <a:ln>
              <a:solidFill>
                <a:schemeClr val="bg1"/>
              </a:solidFill>
            </a:ln>
          </c:spPr>
          <c:dPt>
            <c:idx val="0"/>
            <c:bubble3D val="0"/>
            <c:spPr>
              <a:solidFill>
                <a:srgbClr val="007681"/>
              </a:solidFill>
              <a:ln w="19050">
                <a:solidFill>
                  <a:schemeClr val="bg1"/>
                </a:solidFill>
              </a:ln>
              <a:effectLst/>
            </c:spPr>
            <c:extLst>
              <c:ext xmlns:c16="http://schemas.microsoft.com/office/drawing/2014/chart" uri="{C3380CC4-5D6E-409C-BE32-E72D297353CC}">
                <c16:uniqueId val="{00000001-5AD1-4B77-A352-89AE5E7A4B5A}"/>
              </c:ext>
            </c:extLst>
          </c:dPt>
          <c:dPt>
            <c:idx val="1"/>
            <c:bubble3D val="0"/>
            <c:spPr>
              <a:solidFill>
                <a:srgbClr val="BA0C2F"/>
              </a:solidFill>
              <a:ln w="19050">
                <a:solidFill>
                  <a:schemeClr val="bg1"/>
                </a:solidFill>
              </a:ln>
              <a:effectLst/>
            </c:spPr>
            <c:extLst>
              <c:ext xmlns:c16="http://schemas.microsoft.com/office/drawing/2014/chart" uri="{C3380CC4-5D6E-409C-BE32-E72D297353CC}">
                <c16:uniqueId val="{00000003-5AD1-4B77-A352-89AE5E7A4B5A}"/>
              </c:ext>
            </c:extLst>
          </c:dPt>
          <c:dPt>
            <c:idx val="2"/>
            <c:bubble3D val="0"/>
            <c:spPr>
              <a:solidFill>
                <a:schemeClr val="tx2"/>
              </a:solidFill>
              <a:ln w="19050">
                <a:solidFill>
                  <a:schemeClr val="bg1"/>
                </a:solidFill>
              </a:ln>
              <a:effectLst/>
            </c:spPr>
            <c:extLst>
              <c:ext xmlns:c16="http://schemas.microsoft.com/office/drawing/2014/chart" uri="{C3380CC4-5D6E-409C-BE32-E72D297353CC}">
                <c16:uniqueId val="{00000000-C93A-4E9F-ACCF-47D7E8F81BE9}"/>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8-050E-4D09-A6BB-E01D4CF9CEFD}"/>
              </c:ext>
            </c:extLst>
          </c:dPt>
          <c:dPt>
            <c:idx val="4"/>
            <c:bubble3D val="0"/>
            <c:spPr>
              <a:solidFill>
                <a:schemeClr val="tx2"/>
              </a:solidFill>
              <a:ln w="19050">
                <a:solidFill>
                  <a:schemeClr val="bg1"/>
                </a:solidFill>
              </a:ln>
              <a:effectLst/>
            </c:spPr>
            <c:extLst>
              <c:ext xmlns:c16="http://schemas.microsoft.com/office/drawing/2014/chart" uri="{C3380CC4-5D6E-409C-BE32-E72D297353CC}">
                <c16:uniqueId val="{00000007-050E-4D09-A6BB-E01D4CF9CEFD}"/>
              </c:ext>
            </c:extLst>
          </c:dPt>
          <c:dLbls>
            <c:dLbl>
              <c:idx val="4"/>
              <c:layout>
                <c:manualLayout>
                  <c:x val="-1.7574527065325209E-3"/>
                  <c:y val="-7.2072072072072071E-2"/>
                </c:manualLayout>
              </c:layout>
              <c:numFmt formatCode="#&quot;%&quot;" sourceLinked="0"/>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0E-4D09-A6BB-E01D4CF9CEF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 </c:v>
                </c:pt>
                <c:pt idx="2">
                  <c:v>Bez odgovora</c:v>
                </c:pt>
              </c:strCache>
            </c:strRef>
          </c:cat>
          <c:val>
            <c:numRef>
              <c:f>Sheet1!$B$2:$B$4</c:f>
              <c:numCache>
                <c:formatCode>General</c:formatCode>
                <c:ptCount val="3"/>
                <c:pt idx="0">
                  <c:v>31</c:v>
                </c:pt>
                <c:pt idx="1">
                  <c:v>63</c:v>
                </c:pt>
                <c:pt idx="2">
                  <c:v>6</c:v>
                </c:pt>
              </c:numCache>
            </c:numRef>
          </c:val>
          <c:extLst>
            <c:ext xmlns:c16="http://schemas.microsoft.com/office/drawing/2014/chart" uri="{C3380CC4-5D6E-409C-BE32-E72D297353CC}">
              <c16:uniqueId val="{00000004-5AD1-4B77-A352-89AE5E7A4B5A}"/>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73275945252649233"/>
          <c:y val="0.25747481983571119"/>
          <c:w val="0.22847514668582161"/>
          <c:h val="0.376701735420997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9069585163667"/>
          <c:y val="0"/>
          <c:w val="0.40562672700864383"/>
          <c:h val="1"/>
        </c:manualLayout>
      </c:layout>
      <c:doughnutChart>
        <c:varyColors val="1"/>
        <c:ser>
          <c:idx val="0"/>
          <c:order val="0"/>
          <c:tx>
            <c:strRef>
              <c:f>Sheet1!$B$1</c:f>
              <c:strCache>
                <c:ptCount val="1"/>
                <c:pt idx="0">
                  <c:v>Sales</c:v>
                </c:pt>
              </c:strCache>
            </c:strRef>
          </c:tx>
          <c:spPr>
            <a:solidFill>
              <a:srgbClr val="BA0C2F"/>
            </a:solidFill>
            <a:ln>
              <a:solidFill>
                <a:schemeClr val="bg1"/>
              </a:solidFill>
            </a:ln>
          </c:spPr>
          <c:dPt>
            <c:idx val="0"/>
            <c:bubble3D val="0"/>
            <c:spPr>
              <a:solidFill>
                <a:srgbClr val="007681"/>
              </a:solidFill>
              <a:ln w="19050">
                <a:solidFill>
                  <a:schemeClr val="bg1"/>
                </a:solidFill>
              </a:ln>
              <a:effectLst/>
            </c:spPr>
            <c:extLst>
              <c:ext xmlns:c16="http://schemas.microsoft.com/office/drawing/2014/chart" uri="{C3380CC4-5D6E-409C-BE32-E72D297353CC}">
                <c16:uniqueId val="{00000001-5AD1-4B77-A352-89AE5E7A4B5A}"/>
              </c:ext>
            </c:extLst>
          </c:dPt>
          <c:dPt>
            <c:idx val="1"/>
            <c:bubble3D val="0"/>
            <c:spPr>
              <a:solidFill>
                <a:srgbClr val="BA0C2F"/>
              </a:solidFill>
              <a:ln w="19050">
                <a:solidFill>
                  <a:schemeClr val="bg1"/>
                </a:solidFill>
              </a:ln>
              <a:effectLst/>
            </c:spPr>
            <c:extLst>
              <c:ext xmlns:c16="http://schemas.microsoft.com/office/drawing/2014/chart" uri="{C3380CC4-5D6E-409C-BE32-E72D297353CC}">
                <c16:uniqueId val="{00000003-5AD1-4B77-A352-89AE5E7A4B5A}"/>
              </c:ext>
            </c:extLst>
          </c:dPt>
          <c:dPt>
            <c:idx val="2"/>
            <c:bubble3D val="0"/>
            <c:spPr>
              <a:solidFill>
                <a:schemeClr val="tx2"/>
              </a:solidFill>
              <a:ln w="19050">
                <a:solidFill>
                  <a:schemeClr val="bg1"/>
                </a:solidFill>
              </a:ln>
              <a:effectLst/>
            </c:spPr>
            <c:extLst>
              <c:ext xmlns:c16="http://schemas.microsoft.com/office/drawing/2014/chart" uri="{C3380CC4-5D6E-409C-BE32-E72D297353CC}">
                <c16:uniqueId val="{00000000-C93A-4E9F-ACCF-47D7E8F81BE9}"/>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8-050E-4D09-A6BB-E01D4CF9CEFD}"/>
              </c:ext>
            </c:extLst>
          </c:dPt>
          <c:dPt>
            <c:idx val="4"/>
            <c:bubble3D val="0"/>
            <c:spPr>
              <a:solidFill>
                <a:schemeClr val="tx2"/>
              </a:solidFill>
              <a:ln w="19050">
                <a:solidFill>
                  <a:schemeClr val="bg1"/>
                </a:solidFill>
              </a:ln>
              <a:effectLst/>
            </c:spPr>
            <c:extLst>
              <c:ext xmlns:c16="http://schemas.microsoft.com/office/drawing/2014/chart" uri="{C3380CC4-5D6E-409C-BE32-E72D297353CC}">
                <c16:uniqueId val="{00000007-050E-4D09-A6BB-E01D4CF9CEFD}"/>
              </c:ext>
            </c:extLst>
          </c:dPt>
          <c:dLbls>
            <c:dLbl>
              <c:idx val="4"/>
              <c:layout>
                <c:manualLayout>
                  <c:x val="-1.7574527065325209E-3"/>
                  <c:y val="-7.2072072072072071E-2"/>
                </c:manualLayout>
              </c:layout>
              <c:numFmt formatCode="#&quot;%&quot;" sourceLinked="0"/>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0E-4D09-A6BB-E01D4CF9CEF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 </c:v>
                </c:pt>
                <c:pt idx="2">
                  <c:v>Ne zna/Bez odgovora</c:v>
                </c:pt>
              </c:strCache>
            </c:strRef>
          </c:cat>
          <c:val>
            <c:numRef>
              <c:f>Sheet1!$B$2:$B$4</c:f>
              <c:numCache>
                <c:formatCode>General</c:formatCode>
                <c:ptCount val="3"/>
                <c:pt idx="0">
                  <c:v>56</c:v>
                </c:pt>
                <c:pt idx="1">
                  <c:v>36</c:v>
                </c:pt>
                <c:pt idx="2">
                  <c:v>8</c:v>
                </c:pt>
              </c:numCache>
            </c:numRef>
          </c:val>
          <c:extLst>
            <c:ext xmlns:c16="http://schemas.microsoft.com/office/drawing/2014/chart" uri="{C3380CC4-5D6E-409C-BE32-E72D297353CC}">
              <c16:uniqueId val="{00000004-5AD1-4B77-A352-89AE5E7A4B5A}"/>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72168361981295515"/>
          <c:y val="0.38905335682624465"/>
          <c:w val="0.23184520776368087"/>
          <c:h val="0.262031083333991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67527112607971"/>
          <c:y val="0"/>
          <c:w val="0.48568813513695402"/>
          <c:h val="0.97798396226543927"/>
        </c:manualLayout>
      </c:layout>
      <c:barChart>
        <c:barDir val="bar"/>
        <c:grouping val="clustered"/>
        <c:varyColors val="0"/>
        <c:ser>
          <c:idx val="0"/>
          <c:order val="0"/>
          <c:tx>
            <c:strRef>
              <c:f>Sheet1!$B$1</c:f>
              <c:strCache>
                <c:ptCount val="1"/>
                <c:pt idx="0">
                  <c:v>Series 1</c:v>
                </c:pt>
              </c:strCache>
            </c:strRef>
          </c:tx>
          <c:spPr>
            <a:solidFill>
              <a:srgbClr val="9F1535"/>
            </a:solidFill>
            <a:ln>
              <a:noFill/>
            </a:ln>
            <a:effectLst/>
          </c:spPr>
          <c:invertIfNegative val="0"/>
          <c:dPt>
            <c:idx val="4"/>
            <c:invertIfNegative val="0"/>
            <c:bubble3D val="0"/>
            <c:spPr>
              <a:solidFill>
                <a:srgbClr val="9F1535"/>
              </a:solidFill>
              <a:ln>
                <a:noFill/>
              </a:ln>
              <a:effectLst/>
            </c:spPr>
            <c:extLst>
              <c:ext xmlns:c16="http://schemas.microsoft.com/office/drawing/2014/chart" uri="{C3380CC4-5D6E-409C-BE32-E72D297353CC}">
                <c16:uniqueId val="{00000001-9C42-4950-9077-6BFC2361CFAA}"/>
              </c:ext>
            </c:extLst>
          </c:dPt>
          <c:dPt>
            <c:idx val="5"/>
            <c:invertIfNegative val="0"/>
            <c:bubble3D val="0"/>
            <c:spPr>
              <a:solidFill>
                <a:srgbClr val="9F1535"/>
              </a:solidFill>
              <a:ln>
                <a:noFill/>
              </a:ln>
              <a:effectLst/>
            </c:spPr>
            <c:extLst>
              <c:ext xmlns:c16="http://schemas.microsoft.com/office/drawing/2014/chart" uri="{C3380CC4-5D6E-409C-BE32-E72D297353CC}">
                <c16:uniqueId val="{00000008-9C42-4950-9077-6BFC2361CFAA}"/>
              </c:ext>
            </c:extLst>
          </c:dPt>
          <c:dPt>
            <c:idx val="6"/>
            <c:invertIfNegative val="0"/>
            <c:bubble3D val="0"/>
            <c:spPr>
              <a:solidFill>
                <a:schemeClr val="tx2"/>
              </a:solidFill>
              <a:ln>
                <a:noFill/>
              </a:ln>
              <a:effectLst/>
            </c:spPr>
            <c:extLst>
              <c:ext xmlns:c16="http://schemas.microsoft.com/office/drawing/2014/chart" uri="{C3380CC4-5D6E-409C-BE32-E72D297353CC}">
                <c16:uniqueId val="{00000003-9C42-4950-9077-6BFC2361CFAA}"/>
              </c:ext>
            </c:extLst>
          </c:dPt>
          <c:dPt>
            <c:idx val="7"/>
            <c:invertIfNegative val="0"/>
            <c:bubble3D val="0"/>
            <c:spPr>
              <a:solidFill>
                <a:schemeClr val="tx2"/>
              </a:solidFill>
              <a:ln>
                <a:noFill/>
              </a:ln>
              <a:effectLst/>
            </c:spPr>
            <c:extLst>
              <c:ext xmlns:c16="http://schemas.microsoft.com/office/drawing/2014/chart" uri="{C3380CC4-5D6E-409C-BE32-E72D297353CC}">
                <c16:uniqueId val="{00000001-020F-4445-B7AE-E7763D5DF743}"/>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42-4950-9077-6BFC2361CFA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42-4950-9077-6BFC2361CFAA}"/>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42-4950-9077-6BFC2361CFAA}"/>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42-4950-9077-6BFC2361CFAA}"/>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42-4950-9077-6BFC2361CFA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42-4950-9077-6BFC2361CFA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42-4950-9077-6BFC2361CFA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0F-4445-B7AE-E7763D5DF743}"/>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Lakše mi se sa gotovinom</c:v>
                </c:pt>
                <c:pt idx="1">
                  <c:v>Nemam platnu karticu</c:v>
                </c:pt>
                <c:pt idx="2">
                  <c:v>Nisam dovoljno upućen u načine za bezgotovinsko plaćanje</c:v>
                </c:pt>
                <c:pt idx="3">
                  <c:v>Imam bojazan od zloupotrebe / nisam siguran u kartice</c:v>
                </c:pt>
                <c:pt idx="4">
                  <c:v>Mesta gde ja kupujem nemaju mogućnost za bezgotovinsko plac</c:v>
                </c:pt>
                <c:pt idx="5">
                  <c:v>Ne želim da banke, država imaju uvid u moju potrošnju</c:v>
                </c:pt>
                <c:pt idx="6">
                  <c:v>Drugo</c:v>
                </c:pt>
                <c:pt idx="7">
                  <c:v>Ne zna/Bez odgovora</c:v>
                </c:pt>
              </c:strCache>
            </c:strRef>
          </c:cat>
          <c:val>
            <c:numRef>
              <c:f>Sheet1!$B$2:$B$9</c:f>
              <c:numCache>
                <c:formatCode>General</c:formatCode>
                <c:ptCount val="8"/>
                <c:pt idx="0">
                  <c:v>42.9</c:v>
                </c:pt>
                <c:pt idx="1">
                  <c:v>31.1</c:v>
                </c:pt>
                <c:pt idx="2">
                  <c:v>5.7</c:v>
                </c:pt>
                <c:pt idx="3">
                  <c:v>5.2</c:v>
                </c:pt>
                <c:pt idx="4">
                  <c:v>3.4</c:v>
                </c:pt>
                <c:pt idx="5">
                  <c:v>3</c:v>
                </c:pt>
                <c:pt idx="6">
                  <c:v>5</c:v>
                </c:pt>
                <c:pt idx="7">
                  <c:v>3.7</c:v>
                </c:pt>
              </c:numCache>
            </c:numRef>
          </c:val>
          <c:extLst>
            <c:ext xmlns:c16="http://schemas.microsoft.com/office/drawing/2014/chart" uri="{C3380CC4-5D6E-409C-BE32-E72D297353CC}">
              <c16:uniqueId val="{00000009-9C42-4950-9077-6BFC2361CFAA}"/>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max val="60"/>
        </c:scaling>
        <c:delete val="1"/>
        <c:axPos val="t"/>
        <c:numFmt formatCode="General" sourceLinked="1"/>
        <c:majorTickMark val="out"/>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61867821317959E-2"/>
          <c:y val="0"/>
          <c:w val="0.81786725762056756"/>
          <c:h val="1"/>
        </c:manualLayout>
      </c:layout>
      <c:doughnutChart>
        <c:varyColors val="1"/>
        <c:ser>
          <c:idx val="0"/>
          <c:order val="0"/>
          <c:tx>
            <c:strRef>
              <c:f>Sheet1!$B$1</c:f>
              <c:strCache>
                <c:ptCount val="1"/>
                <c:pt idx="0">
                  <c:v>Sales</c:v>
                </c:pt>
              </c:strCache>
            </c:strRef>
          </c:tx>
          <c:spPr>
            <a:solidFill>
              <a:srgbClr val="BA0C2F"/>
            </a:solidFill>
            <a:ln>
              <a:solidFill>
                <a:schemeClr val="bg1"/>
              </a:solidFill>
            </a:ln>
          </c:spPr>
          <c:dPt>
            <c:idx val="0"/>
            <c:bubble3D val="0"/>
            <c:spPr>
              <a:solidFill>
                <a:srgbClr val="007C82"/>
              </a:solidFill>
              <a:ln w="19050">
                <a:solidFill>
                  <a:schemeClr val="bg1"/>
                </a:solidFill>
              </a:ln>
              <a:effectLst/>
            </c:spPr>
            <c:extLst>
              <c:ext xmlns:c16="http://schemas.microsoft.com/office/drawing/2014/chart" uri="{C3380CC4-5D6E-409C-BE32-E72D297353CC}">
                <c16:uniqueId val="{00000001-2AC4-49C0-9D4A-36D46FCC10B2}"/>
              </c:ext>
            </c:extLst>
          </c:dPt>
          <c:dPt>
            <c:idx val="1"/>
            <c:bubble3D val="0"/>
            <c:spPr>
              <a:solidFill>
                <a:srgbClr val="BA0C2F"/>
              </a:solidFill>
              <a:ln w="19050">
                <a:solidFill>
                  <a:schemeClr val="bg1"/>
                </a:solidFill>
              </a:ln>
              <a:effectLst/>
            </c:spPr>
            <c:extLst>
              <c:ext xmlns:c16="http://schemas.microsoft.com/office/drawing/2014/chart" uri="{C3380CC4-5D6E-409C-BE32-E72D297353CC}">
                <c16:uniqueId val="{00000003-2AC4-49C0-9D4A-36D46FCC10B2}"/>
              </c:ext>
            </c:extLst>
          </c:dPt>
          <c:dPt>
            <c:idx val="2"/>
            <c:bubble3D val="0"/>
            <c:spPr>
              <a:solidFill>
                <a:schemeClr val="tx2"/>
              </a:solidFill>
              <a:ln w="19050">
                <a:solidFill>
                  <a:schemeClr val="bg1"/>
                </a:solidFill>
              </a:ln>
              <a:effectLst/>
            </c:spPr>
            <c:extLst>
              <c:ext xmlns:c16="http://schemas.microsoft.com/office/drawing/2014/chart" uri="{C3380CC4-5D6E-409C-BE32-E72D297353CC}">
                <c16:uniqueId val="{00000005-2AC4-49C0-9D4A-36D46FCC10B2}"/>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c:v>
                </c:pt>
                <c:pt idx="2">
                  <c:v>Odbija da odgovori</c:v>
                </c:pt>
              </c:strCache>
            </c:strRef>
          </c:cat>
          <c:val>
            <c:numRef>
              <c:f>Sheet1!$B$2:$B$4</c:f>
              <c:numCache>
                <c:formatCode>General</c:formatCode>
                <c:ptCount val="3"/>
                <c:pt idx="0">
                  <c:v>53</c:v>
                </c:pt>
                <c:pt idx="1">
                  <c:v>47</c:v>
                </c:pt>
              </c:numCache>
            </c:numRef>
          </c:val>
          <c:extLst>
            <c:ext xmlns:c16="http://schemas.microsoft.com/office/drawing/2014/chart" uri="{C3380CC4-5D6E-409C-BE32-E72D297353CC}">
              <c16:uniqueId val="{00000006-2AC4-49C0-9D4A-36D46FCC10B2}"/>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egendEntry>
        <c:idx val="2"/>
        <c:delete val="1"/>
      </c:legendEntry>
      <c:layout>
        <c:manualLayout>
          <c:xMode val="edge"/>
          <c:yMode val="edge"/>
          <c:x val="0.80000523592434536"/>
          <c:y val="0.36727525944467093"/>
          <c:w val="0.19645773007640271"/>
          <c:h val="0.20301315053427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8008828441897"/>
          <c:y val="2.4288900927312701E-2"/>
          <c:w val="0.42630920424719637"/>
          <c:h val="0.89072336764284121"/>
        </c:manualLayout>
      </c:layout>
      <c:doughnutChart>
        <c:varyColors val="1"/>
        <c:ser>
          <c:idx val="0"/>
          <c:order val="0"/>
          <c:tx>
            <c:strRef>
              <c:f>Sheet1!$B$1</c:f>
              <c:strCache>
                <c:ptCount val="1"/>
                <c:pt idx="0">
                  <c:v>Sales</c:v>
                </c:pt>
              </c:strCache>
            </c:strRef>
          </c:tx>
          <c:spPr>
            <a:solidFill>
              <a:srgbClr val="BA0C2F"/>
            </a:solidFill>
            <a:ln>
              <a:solidFill>
                <a:schemeClr val="bg1"/>
              </a:solidFill>
            </a:ln>
          </c:spPr>
          <c:dPt>
            <c:idx val="0"/>
            <c:bubble3D val="0"/>
            <c:spPr>
              <a:solidFill>
                <a:srgbClr val="9F1535"/>
              </a:solidFill>
              <a:ln w="19050">
                <a:solidFill>
                  <a:schemeClr val="bg1"/>
                </a:solidFill>
              </a:ln>
              <a:effectLst/>
            </c:spPr>
            <c:extLst>
              <c:ext xmlns:c16="http://schemas.microsoft.com/office/drawing/2014/chart" uri="{C3380CC4-5D6E-409C-BE32-E72D297353CC}">
                <c16:uniqueId val="{00000001-5AD1-4B77-A352-89AE5E7A4B5A}"/>
              </c:ext>
            </c:extLst>
          </c:dPt>
          <c:dPt>
            <c:idx val="1"/>
            <c:bubble3D val="0"/>
            <c:spPr>
              <a:solidFill>
                <a:srgbClr val="007C82"/>
              </a:solidFill>
              <a:ln w="19050">
                <a:solidFill>
                  <a:schemeClr val="bg1"/>
                </a:solidFill>
              </a:ln>
              <a:effectLst/>
            </c:spPr>
            <c:extLst>
              <c:ext xmlns:c16="http://schemas.microsoft.com/office/drawing/2014/chart" uri="{C3380CC4-5D6E-409C-BE32-E72D297353CC}">
                <c16:uniqueId val="{00000003-5AD1-4B77-A352-89AE5E7A4B5A}"/>
              </c:ext>
            </c:extLst>
          </c:dPt>
          <c:dPt>
            <c:idx val="2"/>
            <c:bubble3D val="0"/>
            <c:spPr>
              <a:solidFill>
                <a:srgbClr val="DA9E11"/>
              </a:solidFill>
              <a:ln w="19050">
                <a:solidFill>
                  <a:schemeClr val="bg1"/>
                </a:solidFill>
              </a:ln>
              <a:effectLst/>
            </c:spPr>
            <c:extLst>
              <c:ext xmlns:c16="http://schemas.microsoft.com/office/drawing/2014/chart" uri="{C3380CC4-5D6E-409C-BE32-E72D297353CC}">
                <c16:uniqueId val="{00000000-C93A-4E9F-ACCF-47D7E8F81BE9}"/>
              </c:ext>
            </c:extLst>
          </c:dPt>
          <c:dPt>
            <c:idx val="3"/>
            <c:bubble3D val="0"/>
            <c:spPr>
              <a:solidFill>
                <a:schemeClr val="accent6"/>
              </a:solidFill>
              <a:ln w="19050">
                <a:solidFill>
                  <a:schemeClr val="bg1"/>
                </a:solidFill>
              </a:ln>
              <a:effectLst/>
            </c:spPr>
            <c:extLst>
              <c:ext xmlns:c16="http://schemas.microsoft.com/office/drawing/2014/chart" uri="{C3380CC4-5D6E-409C-BE32-E72D297353CC}">
                <c16:uniqueId val="{00000008-050E-4D09-A6BB-E01D4CF9CEFD}"/>
              </c:ext>
            </c:extLst>
          </c:dPt>
          <c:dPt>
            <c:idx val="4"/>
            <c:bubble3D val="0"/>
            <c:spPr>
              <a:solidFill>
                <a:schemeClr val="tx2"/>
              </a:solidFill>
              <a:ln w="19050">
                <a:solidFill>
                  <a:schemeClr val="bg1"/>
                </a:solidFill>
              </a:ln>
              <a:effectLst/>
            </c:spPr>
            <c:extLst>
              <c:ext xmlns:c16="http://schemas.microsoft.com/office/drawing/2014/chart" uri="{C3380CC4-5D6E-409C-BE32-E72D297353CC}">
                <c16:uniqueId val="{00000007-050E-4D09-A6BB-E01D4CF9CEFD}"/>
              </c:ext>
            </c:extLst>
          </c:dPt>
          <c:dLbls>
            <c:dLbl>
              <c:idx val="4"/>
              <c:layout>
                <c:manualLayout>
                  <c:x val="-5.677861695859446E-5"/>
                  <c:y val="-3.120734908136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0E-4D09-A6BB-E01D4CF9CEF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Ništa me ne bi motivisalo</c:v>
                </c:pt>
                <c:pt idx="1">
                  <c:v>Popusti u prodavnicama</c:v>
                </c:pt>
                <c:pt idx="2">
                  <c:v>Poreske olakšice</c:v>
                </c:pt>
                <c:pt idx="3">
                  <c:v>Nagradne igre</c:v>
                </c:pt>
                <c:pt idx="4">
                  <c:v>Drugo</c:v>
                </c:pt>
              </c:strCache>
            </c:strRef>
          </c:cat>
          <c:val>
            <c:numRef>
              <c:f>Sheet1!$B$2:$B$6</c:f>
              <c:numCache>
                <c:formatCode>General</c:formatCode>
                <c:ptCount val="5"/>
                <c:pt idx="0">
                  <c:v>47.8</c:v>
                </c:pt>
                <c:pt idx="1">
                  <c:v>34.299999999999997</c:v>
                </c:pt>
                <c:pt idx="2">
                  <c:v>11.3</c:v>
                </c:pt>
                <c:pt idx="3">
                  <c:v>3</c:v>
                </c:pt>
                <c:pt idx="4">
                  <c:v>3.6</c:v>
                </c:pt>
              </c:numCache>
            </c:numRef>
          </c:val>
          <c:extLst>
            <c:ext xmlns:c16="http://schemas.microsoft.com/office/drawing/2014/chart" uri="{C3380CC4-5D6E-409C-BE32-E72D297353CC}">
              <c16:uniqueId val="{00000004-5AD1-4B77-A352-89AE5E7A4B5A}"/>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2969279035310188"/>
          <c:y val="0.31625665211433668"/>
          <c:w val="0.33519386781197807"/>
          <c:h val="0.440333322711194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67685322425212E-2"/>
          <c:y val="0"/>
          <c:w val="0.63695210036889882"/>
          <c:h val="0.85631864840101246"/>
        </c:manualLayout>
      </c:layout>
      <c:barChart>
        <c:barDir val="col"/>
        <c:grouping val="clustered"/>
        <c:varyColors val="0"/>
        <c:ser>
          <c:idx val="0"/>
          <c:order val="0"/>
          <c:tx>
            <c:strRef>
              <c:f>Sheet1!$A$2</c:f>
              <c:strCache>
                <c:ptCount val="1"/>
                <c:pt idx="0">
                  <c:v>Na tekući račun</c:v>
                </c:pt>
              </c:strCache>
            </c:strRef>
          </c:tx>
          <c:spPr>
            <a:solidFill>
              <a:srgbClr val="007C82"/>
            </a:solidFill>
            <a:ln w="19050">
              <a:solidFill>
                <a:schemeClr val="bg1"/>
              </a:solidFill>
            </a:ln>
            <a:effectLst/>
          </c:spPr>
          <c:invertIfNegative val="0"/>
          <c:dPt>
            <c:idx val="0"/>
            <c:invertIfNegative val="0"/>
            <c:bubble3D val="0"/>
            <c:spPr>
              <a:solidFill>
                <a:srgbClr val="007C82"/>
              </a:solidFill>
              <a:ln w="19050">
                <a:solidFill>
                  <a:schemeClr val="bg1"/>
                </a:solidFill>
              </a:ln>
              <a:effectLst/>
            </c:spPr>
            <c:extLst>
              <c:ext xmlns:c16="http://schemas.microsoft.com/office/drawing/2014/chart" uri="{C3380CC4-5D6E-409C-BE32-E72D297353CC}">
                <c16:uniqueId val="{00000001-5AD1-4B77-A352-89AE5E7A4B5A}"/>
              </c:ext>
            </c:extLst>
          </c:dPt>
          <c:dPt>
            <c:idx val="1"/>
            <c:invertIfNegative val="0"/>
            <c:bubble3D val="0"/>
            <c:spPr>
              <a:solidFill>
                <a:srgbClr val="007C82"/>
              </a:solidFill>
              <a:ln w="19050">
                <a:solidFill>
                  <a:schemeClr val="bg1"/>
                </a:solidFill>
              </a:ln>
              <a:effectLst/>
            </c:spPr>
            <c:extLst>
              <c:ext xmlns:c16="http://schemas.microsoft.com/office/drawing/2014/chart" uri="{C3380CC4-5D6E-409C-BE32-E72D297353CC}">
                <c16:uniqueId val="{00000003-5AD1-4B77-A352-89AE5E7A4B5A}"/>
              </c:ext>
            </c:extLst>
          </c:dPt>
          <c:dPt>
            <c:idx val="2"/>
            <c:invertIfNegative val="0"/>
            <c:bubble3D val="0"/>
            <c:spPr>
              <a:solidFill>
                <a:srgbClr val="007C82"/>
              </a:solidFill>
              <a:ln w="19050">
                <a:solidFill>
                  <a:schemeClr val="bg1"/>
                </a:solidFill>
              </a:ln>
              <a:effectLst/>
            </c:spPr>
            <c:extLst>
              <c:ext xmlns:c16="http://schemas.microsoft.com/office/drawing/2014/chart" uri="{C3380CC4-5D6E-409C-BE32-E72D297353CC}">
                <c16:uniqueId val="{00000000-C93A-4E9F-ACCF-47D7E8F81BE9}"/>
              </c:ext>
            </c:extLst>
          </c:dPt>
          <c:dPt>
            <c:idx val="3"/>
            <c:invertIfNegative val="0"/>
            <c:bubble3D val="0"/>
            <c:spPr>
              <a:solidFill>
                <a:srgbClr val="007C82"/>
              </a:solidFill>
              <a:ln w="19050">
                <a:solidFill>
                  <a:schemeClr val="bg1"/>
                </a:solidFill>
              </a:ln>
              <a:effectLst/>
            </c:spPr>
            <c:extLst>
              <c:ext xmlns:c16="http://schemas.microsoft.com/office/drawing/2014/chart" uri="{C3380CC4-5D6E-409C-BE32-E72D297353CC}">
                <c16:uniqueId val="{00000008-050E-4D09-A6BB-E01D4CF9CEFD}"/>
              </c:ext>
            </c:extLst>
          </c:dPt>
          <c:dPt>
            <c:idx val="4"/>
            <c:invertIfNegative val="0"/>
            <c:bubble3D val="0"/>
            <c:spPr>
              <a:solidFill>
                <a:srgbClr val="007C82"/>
              </a:solidFill>
              <a:ln w="19050">
                <a:solidFill>
                  <a:schemeClr val="bg1"/>
                </a:solidFill>
              </a:ln>
              <a:effectLst/>
            </c:spPr>
            <c:extLst>
              <c:ext xmlns:c16="http://schemas.microsoft.com/office/drawing/2014/chart" uri="{C3380CC4-5D6E-409C-BE32-E72D297353CC}">
                <c16:uniqueId val="{00000007-050E-4D09-A6BB-E01D4CF9CEFD}"/>
              </c:ext>
            </c:extLst>
          </c:dPt>
          <c:dLbls>
            <c:dLbl>
              <c:idx val="3"/>
              <c:layout>
                <c:manualLayout>
                  <c:x val="-7.0298108261300837E-3"/>
                  <c:y val="4.5045045045045045E-3"/>
                </c:manualLayout>
              </c:layout>
              <c:numFmt formatCode="#&quot;%&quot;" sourceLinked="0"/>
              <c:spPr>
                <a:solidFill>
                  <a:schemeClr val="tx2">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0E-4D09-A6BB-E01D4CF9CEFD}"/>
                </c:ext>
              </c:extLst>
            </c:dLbl>
            <c:dLbl>
              <c:idx val="4"/>
              <c:layout>
                <c:manualLayout>
                  <c:x val="1.4059621652260167E-2"/>
                  <c:y val="-4.5133361708164857E-2"/>
                </c:manualLayout>
              </c:layout>
              <c:numFmt formatCode="#&quot;%&quot;" sourceLinked="0"/>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0E-4D09-A6BB-E01D4CF9CEF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Sheet1!$B$2:$C$2</c:f>
              <c:numCache>
                <c:formatCode>General</c:formatCode>
                <c:ptCount val="2"/>
                <c:pt idx="0">
                  <c:v>68.2</c:v>
                </c:pt>
                <c:pt idx="1">
                  <c:v>80.400000000000006</c:v>
                </c:pt>
              </c:numCache>
            </c:numRef>
          </c:val>
          <c:extLst>
            <c:ext xmlns:c16="http://schemas.microsoft.com/office/drawing/2014/chart" uri="{C3380CC4-5D6E-409C-BE32-E72D297353CC}">
              <c16:uniqueId val="{00000004-5AD1-4B77-A352-89AE5E7A4B5A}"/>
            </c:ext>
          </c:extLst>
        </c:ser>
        <c:ser>
          <c:idx val="1"/>
          <c:order val="1"/>
          <c:tx>
            <c:strRef>
              <c:f>Sheet1!$A$3</c:f>
              <c:strCache>
                <c:ptCount val="1"/>
                <c:pt idx="0">
                  <c:v>Jedan deo na račun, drugi deo na ruke</c:v>
                </c:pt>
              </c:strCache>
            </c:strRef>
          </c:tx>
          <c:spPr>
            <a:solidFill>
              <a:schemeClr val="accent1"/>
            </a:solidFill>
            <a:ln w="19050">
              <a:solidFill>
                <a:schemeClr val="lt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Sheet1!$B$3:$C$3</c:f>
              <c:numCache>
                <c:formatCode>General</c:formatCode>
                <c:ptCount val="2"/>
                <c:pt idx="0">
                  <c:v>10.1</c:v>
                </c:pt>
                <c:pt idx="1">
                  <c:v>8.9</c:v>
                </c:pt>
              </c:numCache>
            </c:numRef>
          </c:val>
          <c:extLst>
            <c:ext xmlns:c16="http://schemas.microsoft.com/office/drawing/2014/chart" uri="{C3380CC4-5D6E-409C-BE32-E72D297353CC}">
              <c16:uniqueId val="{00000000-793D-4EE9-8B11-0F6573B74F4A}"/>
            </c:ext>
          </c:extLst>
        </c:ser>
        <c:ser>
          <c:idx val="2"/>
          <c:order val="2"/>
          <c:tx>
            <c:strRef>
              <c:f>Sheet1!$A$4</c:f>
              <c:strCache>
                <c:ptCount val="1"/>
                <c:pt idx="0">
                  <c:v>Na ruke, u gotovini</c:v>
                </c:pt>
              </c:strCache>
            </c:strRef>
          </c:tx>
          <c:spPr>
            <a:solidFill>
              <a:srgbClr val="9F1535"/>
            </a:solidFill>
            <a:ln w="19050">
              <a:solidFill>
                <a:schemeClr val="lt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Sheet1!$B$4:$C$4</c:f>
              <c:numCache>
                <c:formatCode>General</c:formatCode>
                <c:ptCount val="2"/>
                <c:pt idx="0">
                  <c:v>16.8</c:v>
                </c:pt>
                <c:pt idx="1">
                  <c:v>8.6</c:v>
                </c:pt>
              </c:numCache>
            </c:numRef>
          </c:val>
          <c:extLst>
            <c:ext xmlns:c16="http://schemas.microsoft.com/office/drawing/2014/chart" uri="{C3380CC4-5D6E-409C-BE32-E72D297353CC}">
              <c16:uniqueId val="{00000001-793D-4EE9-8B11-0F6573B74F4A}"/>
            </c:ext>
          </c:extLst>
        </c:ser>
        <c:ser>
          <c:idx val="3"/>
          <c:order val="3"/>
          <c:tx>
            <c:strRef>
              <c:f>Sheet1!$A$5</c:f>
              <c:strCache>
                <c:ptCount val="1"/>
                <c:pt idx="0">
                  <c:v>Ne  dobijam zaradu, odnosno naknadu</c:v>
                </c:pt>
              </c:strCache>
            </c:strRef>
          </c:tx>
          <c:spPr>
            <a:solidFill>
              <a:schemeClr val="accent2"/>
            </a:solidFill>
            <a:ln w="19050">
              <a:solidFill>
                <a:schemeClr val="l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Sheet1!$B$5:$C$5</c:f>
              <c:numCache>
                <c:formatCode>General</c:formatCode>
                <c:ptCount val="2"/>
                <c:pt idx="0">
                  <c:v>2.4</c:v>
                </c:pt>
                <c:pt idx="1">
                  <c:v>1.1000000000000001</c:v>
                </c:pt>
              </c:numCache>
            </c:numRef>
          </c:val>
          <c:extLst>
            <c:ext xmlns:c16="http://schemas.microsoft.com/office/drawing/2014/chart" uri="{C3380CC4-5D6E-409C-BE32-E72D297353CC}">
              <c16:uniqueId val="{00000002-793D-4EE9-8B11-0F6573B74F4A}"/>
            </c:ext>
          </c:extLst>
        </c:ser>
        <c:ser>
          <c:idx val="4"/>
          <c:order val="4"/>
          <c:tx>
            <c:strRef>
              <c:f>Sheet1!$A$6</c:f>
              <c:strCache>
                <c:ptCount val="1"/>
                <c:pt idx="0">
                  <c:v>Ne želim da odgovorim</c:v>
                </c:pt>
              </c:strCache>
            </c:strRef>
          </c:tx>
          <c:spPr>
            <a:solidFill>
              <a:schemeClr val="accent5"/>
            </a:solidFill>
            <a:ln w="19050">
              <a:solidFill>
                <a:schemeClr val="lt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Sheet1!$B$6:$C$6</c:f>
              <c:numCache>
                <c:formatCode>General</c:formatCode>
                <c:ptCount val="2"/>
                <c:pt idx="0">
                  <c:v>2.5</c:v>
                </c:pt>
                <c:pt idx="1">
                  <c:v>1.1000000000000001</c:v>
                </c:pt>
              </c:numCache>
            </c:numRef>
          </c:val>
          <c:extLst>
            <c:ext xmlns:c16="http://schemas.microsoft.com/office/drawing/2014/chart" uri="{C3380CC4-5D6E-409C-BE32-E72D297353CC}">
              <c16:uniqueId val="{00000003-793D-4EE9-8B11-0F6573B74F4A}"/>
            </c:ext>
          </c:extLst>
        </c:ser>
        <c:dLbls>
          <c:showLegendKey val="0"/>
          <c:showVal val="0"/>
          <c:showCatName val="0"/>
          <c:showSerName val="0"/>
          <c:showPercent val="0"/>
          <c:showBubbleSize val="0"/>
        </c:dLbls>
        <c:gapWidth val="100"/>
        <c:axId val="1509451455"/>
        <c:axId val="1509447295"/>
      </c:barChart>
      <c:catAx>
        <c:axId val="15094514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509447295"/>
        <c:crosses val="autoZero"/>
        <c:auto val="1"/>
        <c:lblAlgn val="ctr"/>
        <c:lblOffset val="100"/>
        <c:noMultiLvlLbl val="0"/>
      </c:catAx>
      <c:valAx>
        <c:axId val="1509447295"/>
        <c:scaling>
          <c:orientation val="minMax"/>
        </c:scaling>
        <c:delete val="1"/>
        <c:axPos val="l"/>
        <c:numFmt formatCode="General" sourceLinked="1"/>
        <c:majorTickMark val="out"/>
        <c:minorTickMark val="none"/>
        <c:tickLblPos val="nextTo"/>
        <c:crossAx val="15094514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81557760114645"/>
          <c:y val="1.1205633410759168E-2"/>
          <c:w val="0.58563966119137101"/>
          <c:h val="0.98879432877184847"/>
        </c:manualLayout>
      </c:layout>
      <c:barChart>
        <c:barDir val="bar"/>
        <c:grouping val="clustered"/>
        <c:varyColors val="0"/>
        <c:ser>
          <c:idx val="0"/>
          <c:order val="0"/>
          <c:tx>
            <c:strRef>
              <c:f>Sheet1!$B$1</c:f>
              <c:strCache>
                <c:ptCount val="1"/>
                <c:pt idx="0">
                  <c:v>Prvi odgovor</c:v>
                </c:pt>
              </c:strCache>
            </c:strRef>
          </c:tx>
          <c:spPr>
            <a:solidFill>
              <a:srgbClr val="007681"/>
            </a:solidFill>
            <a:ln>
              <a:solidFill>
                <a:schemeClr val="bg1"/>
              </a:solidFill>
            </a:ln>
            <a:effectLst/>
          </c:spPr>
          <c:invertIfNegative val="0"/>
          <c:dPt>
            <c:idx val="0"/>
            <c:invertIfNegative val="0"/>
            <c:bubble3D val="0"/>
            <c:spPr>
              <a:solidFill>
                <a:srgbClr val="007681"/>
              </a:solidFill>
              <a:ln>
                <a:solidFill>
                  <a:schemeClr val="bg1"/>
                </a:solidFill>
              </a:ln>
              <a:effectLst/>
            </c:spPr>
            <c:extLst>
              <c:ext xmlns:c16="http://schemas.microsoft.com/office/drawing/2014/chart" uri="{C3380CC4-5D6E-409C-BE32-E72D297353CC}">
                <c16:uniqueId val="{00000005-8D6E-4064-9616-94BABCF655EE}"/>
              </c:ext>
            </c:extLst>
          </c:dPt>
          <c:dPt>
            <c:idx val="1"/>
            <c:invertIfNegative val="0"/>
            <c:bubble3D val="0"/>
            <c:spPr>
              <a:solidFill>
                <a:srgbClr val="007681"/>
              </a:solidFill>
              <a:ln>
                <a:solidFill>
                  <a:schemeClr val="bg1"/>
                </a:solidFill>
              </a:ln>
              <a:effectLst/>
            </c:spPr>
            <c:extLst>
              <c:ext xmlns:c16="http://schemas.microsoft.com/office/drawing/2014/chart" uri="{C3380CC4-5D6E-409C-BE32-E72D297353CC}">
                <c16:uniqueId val="{00000006-8D6E-4064-9616-94BABCF655EE}"/>
              </c:ext>
            </c:extLst>
          </c:dPt>
          <c:dPt>
            <c:idx val="2"/>
            <c:invertIfNegative val="0"/>
            <c:bubble3D val="0"/>
            <c:spPr>
              <a:solidFill>
                <a:srgbClr val="007681"/>
              </a:solidFill>
              <a:ln>
                <a:solidFill>
                  <a:schemeClr val="bg1"/>
                </a:solidFill>
              </a:ln>
              <a:effectLst/>
            </c:spPr>
            <c:extLst>
              <c:ext xmlns:c16="http://schemas.microsoft.com/office/drawing/2014/chart" uri="{C3380CC4-5D6E-409C-BE32-E72D297353CC}">
                <c16:uniqueId val="{00000007-8D6E-4064-9616-94BABCF655EE}"/>
              </c:ext>
            </c:extLst>
          </c:dPt>
          <c:dPt>
            <c:idx val="5"/>
            <c:invertIfNegative val="0"/>
            <c:bubble3D val="0"/>
            <c:spPr>
              <a:solidFill>
                <a:srgbClr val="007681"/>
              </a:solidFill>
              <a:ln>
                <a:solidFill>
                  <a:schemeClr val="bg1"/>
                </a:solidFill>
              </a:ln>
              <a:effectLst/>
            </c:spPr>
            <c:extLst>
              <c:ext xmlns:c16="http://schemas.microsoft.com/office/drawing/2014/chart" uri="{C3380CC4-5D6E-409C-BE32-E72D297353CC}">
                <c16:uniqueId val="{00000000-B251-40A4-A4B8-3EEE2CAFF0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6E-4064-9616-94BABCF655E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064-9616-94BABCF655E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6E-4064-9616-94BABCF655E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6E-4064-9616-94BABCF655E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8-4372-9A11-3200B6397E34}"/>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51-40A4-A4B8-3EEE2CAFF096}"/>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1C1-4634-9E32-D01A3C8618C6}"/>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 moram da nosim gotovinu sa sobom</c:v>
                </c:pt>
                <c:pt idx="1">
                  <c:v>Lakše mi je i brže da platim karticom </c:v>
                </c:pt>
                <c:pt idx="2">
                  <c:v>Sigurnije je / manji je rizik krađe  jer uvek može da se blokira kartica ukolko se izgubi</c:v>
                </c:pt>
                <c:pt idx="3">
                  <c:v>Zdravstveno je bezbednije  – ne prljam ruke papirnim i metalnim novcem</c:v>
                </c:pt>
                <c:pt idx="4">
                  <c:v>Banka mi nudi određene pogodnosti kada plaćam karticom</c:v>
                </c:pt>
                <c:pt idx="5">
                  <c:v>Prodavnice nude određene pogotnodi kada se plaća karticom</c:v>
                </c:pt>
                <c:pt idx="6">
                  <c:v>Ne znam</c:v>
                </c:pt>
              </c:strCache>
            </c:strRef>
          </c:cat>
          <c:val>
            <c:numRef>
              <c:f>Sheet1!$B$2:$B$8</c:f>
              <c:numCache>
                <c:formatCode>General</c:formatCode>
                <c:ptCount val="7"/>
                <c:pt idx="0">
                  <c:v>50.7</c:v>
                </c:pt>
                <c:pt idx="1">
                  <c:v>27.5</c:v>
                </c:pt>
                <c:pt idx="2">
                  <c:v>10.4</c:v>
                </c:pt>
                <c:pt idx="3">
                  <c:v>5.2</c:v>
                </c:pt>
                <c:pt idx="4">
                  <c:v>1.6</c:v>
                </c:pt>
                <c:pt idx="5">
                  <c:v>1.4</c:v>
                </c:pt>
                <c:pt idx="6">
                  <c:v>3.2</c:v>
                </c:pt>
              </c:numCache>
            </c:numRef>
          </c:val>
          <c:extLst>
            <c:ext xmlns:c16="http://schemas.microsoft.com/office/drawing/2014/chart" uri="{C3380CC4-5D6E-409C-BE32-E72D297353CC}">
              <c16:uniqueId val="{00000000-8D6E-4064-9616-94BABCF655EE}"/>
            </c:ext>
          </c:extLst>
        </c:ser>
        <c:ser>
          <c:idx val="1"/>
          <c:order val="1"/>
          <c:tx>
            <c:strRef>
              <c:f>Sheet1!$C$1</c:f>
              <c:strCache>
                <c:ptCount val="1"/>
                <c:pt idx="0">
                  <c:v>Svi odgovori</c:v>
                </c:pt>
              </c:strCache>
            </c:strRef>
          </c:tx>
          <c:spPr>
            <a:solidFill>
              <a:schemeClr val="accent2"/>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 moram da nosim gotovinu sa sobom</c:v>
                </c:pt>
                <c:pt idx="1">
                  <c:v>Lakše mi je i brže da platim karticom </c:v>
                </c:pt>
                <c:pt idx="2">
                  <c:v>Sigurnije je / manji je rizik krađe  jer uvek može da se blokira kartica ukolko se izgubi</c:v>
                </c:pt>
                <c:pt idx="3">
                  <c:v>Zdravstveno je bezbednije  – ne prljam ruke papirnim i metalnim novcem</c:v>
                </c:pt>
                <c:pt idx="4">
                  <c:v>Banka mi nudi određene pogodnosti kada plaćam karticom</c:v>
                </c:pt>
                <c:pt idx="5">
                  <c:v>Prodavnice nude određene pogotnodi kada se plaća karticom</c:v>
                </c:pt>
                <c:pt idx="6">
                  <c:v>Ne znam</c:v>
                </c:pt>
              </c:strCache>
            </c:strRef>
          </c:cat>
          <c:val>
            <c:numRef>
              <c:f>Sheet1!$C$2:$C$8</c:f>
              <c:numCache>
                <c:formatCode>#0.0</c:formatCode>
                <c:ptCount val="7"/>
                <c:pt idx="0">
                  <c:v>67.600000000000009</c:v>
                </c:pt>
                <c:pt idx="1">
                  <c:v>67.7</c:v>
                </c:pt>
                <c:pt idx="2">
                  <c:v>33</c:v>
                </c:pt>
                <c:pt idx="3">
                  <c:v>22.900000000000002</c:v>
                </c:pt>
                <c:pt idx="4">
                  <c:v>6.8000000000000007</c:v>
                </c:pt>
                <c:pt idx="5">
                  <c:v>6.6000000000000005</c:v>
                </c:pt>
              </c:numCache>
            </c:numRef>
          </c:val>
          <c:extLst>
            <c:ext xmlns:c16="http://schemas.microsoft.com/office/drawing/2014/chart" uri="{C3380CC4-5D6E-409C-BE32-E72D297353CC}">
              <c16:uniqueId val="{00000009-91C1-4634-9E32-D01A3C8618C6}"/>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max val="100"/>
        </c:scaling>
        <c:delete val="1"/>
        <c:axPos val="t"/>
        <c:numFmt formatCode="General" sourceLinked="1"/>
        <c:majorTickMark val="out"/>
        <c:minorTickMark val="none"/>
        <c:tickLblPos val="nextTo"/>
        <c:crossAx val="767469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23794356559685"/>
          <c:y val="0.1343742745148559"/>
          <c:w val="0.29737883481976984"/>
          <c:h val="0.86562572548514405"/>
        </c:manualLayout>
      </c:layout>
      <c:barChart>
        <c:barDir val="bar"/>
        <c:grouping val="clustered"/>
        <c:varyColors val="0"/>
        <c:ser>
          <c:idx val="0"/>
          <c:order val="0"/>
          <c:tx>
            <c:strRef>
              <c:f>Sheet1!$B$1</c:f>
              <c:strCache>
                <c:ptCount val="1"/>
                <c:pt idx="0">
                  <c:v>Retko+Nikad</c:v>
                </c:pt>
              </c:strCache>
            </c:strRef>
          </c:tx>
          <c:spPr>
            <a:solidFill>
              <a:srgbClr val="9F1535"/>
            </a:solidFill>
            <a:ln>
              <a:solidFill>
                <a:srgbClr val="FFFFFF"/>
              </a:solidFill>
            </a:ln>
            <a:effectLst/>
            <a:scene3d>
              <a:camera prst="orthographicFront"/>
              <a:lightRig rig="threePt" dir="t"/>
            </a:scene3d>
            <a:sp3d/>
          </c:spPr>
          <c:invertIfNegative val="0"/>
          <c:dLbls>
            <c:dLbl>
              <c:idx val="7"/>
              <c:numFmt formatCode="#;#\%" sourceLinked="0"/>
              <c:spPr>
                <a:solidFill>
                  <a:srgbClr val="00B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1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2BE-45A3-B45D-ABEFA699A2F1}"/>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Platnim karticama</c:v>
                </c:pt>
                <c:pt idx="1">
                  <c:v>Elektronsko/mobilno bankarstvo</c:v>
                </c:pt>
                <c:pt idx="2">
                  <c:v>Instant plaćanjem (QR kod)</c:v>
                </c:pt>
              </c:strCache>
            </c:strRef>
          </c:cat>
          <c:val>
            <c:numRef>
              <c:f>Sheet1!$B$2:$B$4</c:f>
              <c:numCache>
                <c:formatCode>General</c:formatCode>
                <c:ptCount val="3"/>
                <c:pt idx="0">
                  <c:v>-27</c:v>
                </c:pt>
                <c:pt idx="1">
                  <c:v>-55.4</c:v>
                </c:pt>
                <c:pt idx="2">
                  <c:v>-81.8</c:v>
                </c:pt>
              </c:numCache>
            </c:numRef>
          </c:val>
          <c:extLst>
            <c:ext xmlns:c16="http://schemas.microsoft.com/office/drawing/2014/chart" uri="{C3380CC4-5D6E-409C-BE32-E72D297353CC}">
              <c16:uniqueId val="{00000001-E2BE-45A3-B45D-ABEFA699A2F1}"/>
            </c:ext>
          </c:extLst>
        </c:ser>
        <c:ser>
          <c:idx val="1"/>
          <c:order val="1"/>
          <c:tx>
            <c:strRef>
              <c:f>Sheet1!$C$1</c:f>
              <c:strCache>
                <c:ptCount val="1"/>
                <c:pt idx="0">
                  <c:v>Uvek+Često</c:v>
                </c:pt>
              </c:strCache>
            </c:strRef>
          </c:tx>
          <c:spPr>
            <a:solidFill>
              <a:srgbClr val="007681"/>
            </a:solidFill>
            <a:ln>
              <a:solidFill>
                <a:srgbClr val="FFFFFF"/>
              </a:solidFill>
            </a:ln>
            <a:effectLst/>
            <a:scene3d>
              <a:camera prst="orthographicFront"/>
              <a:lightRig rig="threePt" dir="t"/>
            </a:scene3d>
            <a:sp3d/>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Platnim karticama</c:v>
                </c:pt>
                <c:pt idx="1">
                  <c:v>Elektronsko/mobilno bankarstvo</c:v>
                </c:pt>
                <c:pt idx="2">
                  <c:v>Instant plaćanjem (QR kod)</c:v>
                </c:pt>
              </c:strCache>
            </c:strRef>
          </c:cat>
          <c:val>
            <c:numRef>
              <c:f>Sheet1!$C$2:$C$4</c:f>
              <c:numCache>
                <c:formatCode>General</c:formatCode>
                <c:ptCount val="3"/>
                <c:pt idx="0">
                  <c:v>72.7</c:v>
                </c:pt>
                <c:pt idx="1">
                  <c:v>44.1</c:v>
                </c:pt>
                <c:pt idx="2">
                  <c:v>14.4</c:v>
                </c:pt>
              </c:numCache>
            </c:numRef>
          </c:val>
          <c:extLst>
            <c:ext xmlns:c16="http://schemas.microsoft.com/office/drawing/2014/chart" uri="{C3380CC4-5D6E-409C-BE32-E72D297353CC}">
              <c16:uniqueId val="{00000002-E2BE-45A3-B45D-ABEFA699A2F1}"/>
            </c:ext>
          </c:extLst>
        </c:ser>
        <c:dLbls>
          <c:showLegendKey val="0"/>
          <c:showVal val="0"/>
          <c:showCatName val="0"/>
          <c:showSerName val="0"/>
          <c:showPercent val="0"/>
          <c:showBubbleSize val="0"/>
        </c:dLbls>
        <c:gapWidth val="20"/>
        <c:overlap val="100"/>
        <c:axId val="-271499552"/>
        <c:axId val="-271499008"/>
      </c:barChart>
      <c:catAx>
        <c:axId val="-271499552"/>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2">
                    <a:lumMod val="10000"/>
                  </a:schemeClr>
                </a:solidFill>
                <a:latin typeface="+mn-lt"/>
                <a:ea typeface="+mn-ea"/>
                <a:cs typeface="+mn-cs"/>
              </a:defRPr>
            </a:pPr>
            <a:endParaRPr lang="en-US"/>
          </a:p>
        </c:txPr>
        <c:crossAx val="-271499008"/>
        <c:crosses val="autoZero"/>
        <c:auto val="1"/>
        <c:lblAlgn val="ctr"/>
        <c:lblOffset val="700"/>
        <c:noMultiLvlLbl val="0"/>
      </c:catAx>
      <c:valAx>
        <c:axId val="-271499008"/>
        <c:scaling>
          <c:orientation val="minMax"/>
          <c:max val="100"/>
          <c:min val="-90"/>
        </c:scaling>
        <c:delete val="1"/>
        <c:axPos val="t"/>
        <c:numFmt formatCode="General" sourceLinked="1"/>
        <c:majorTickMark val="out"/>
        <c:minorTickMark val="none"/>
        <c:tickLblPos val="nextTo"/>
        <c:crossAx val="-271499552"/>
        <c:crosses val="autoZero"/>
        <c:crossBetween val="between"/>
      </c:valAx>
      <c:spPr>
        <a:noFill/>
        <a:ln>
          <a:noFill/>
        </a:ln>
        <a:effectLst/>
      </c:spPr>
    </c:plotArea>
    <c:legend>
      <c:legendPos val="b"/>
      <c:layout>
        <c:manualLayout>
          <c:xMode val="edge"/>
          <c:yMode val="edge"/>
          <c:x val="6.4280063291139236E-2"/>
          <c:y val="1.4477821479687507E-2"/>
          <c:w val="0.76617112226680195"/>
          <c:h val="8.852821195030581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7681"/>
              </a:solidFill>
              <a:ln>
                <a:noFill/>
              </a:ln>
            </c:spPr>
            <c:extLst>
              <c:ext xmlns:c16="http://schemas.microsoft.com/office/drawing/2014/chart" uri="{C3380CC4-5D6E-409C-BE32-E72D297353CC}">
                <c16:uniqueId val="{00000001-B430-4552-99B8-26730E5A31F8}"/>
              </c:ext>
            </c:extLst>
          </c:dPt>
          <c:dPt>
            <c:idx val="1"/>
            <c:bubble3D val="0"/>
            <c:spPr>
              <a:solidFill>
                <a:srgbClr val="888B8D">
                  <a:lumMod val="60000"/>
                  <a:lumOff val="40000"/>
                </a:srgbClr>
              </a:solidFill>
              <a:ln>
                <a:noFill/>
              </a:ln>
            </c:spPr>
            <c:extLst>
              <c:ext xmlns:c16="http://schemas.microsoft.com/office/drawing/2014/chart" uri="{C3380CC4-5D6E-409C-BE32-E72D297353CC}">
                <c16:uniqueId val="{00000003-B430-4552-99B8-26730E5A31F8}"/>
              </c:ext>
            </c:extLst>
          </c:dPt>
          <c:dLbls>
            <c:delete val="1"/>
          </c:dLbls>
          <c:cat>
            <c:strRef>
              <c:f>Sheet1!$A$2:$A$3</c:f>
              <c:strCache>
                <c:ptCount val="2"/>
                <c:pt idx="0">
                  <c:v>Da</c:v>
                </c:pt>
                <c:pt idx="1">
                  <c:v>Ne</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B430-4552-99B8-26730E5A31F8}"/>
            </c:ext>
          </c:extLst>
        </c:ser>
        <c:dLbls>
          <c:showLegendKey val="0"/>
          <c:showVal val="1"/>
          <c:showCatName val="0"/>
          <c:showSerName val="0"/>
          <c:showPercent val="0"/>
          <c:showBubbleSize val="0"/>
          <c:showLeaderLines val="1"/>
        </c:dLbls>
        <c:firstSliceAng val="4"/>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7C82"/>
              </a:solidFill>
              <a:ln>
                <a:noFill/>
              </a:ln>
            </c:spPr>
            <c:extLst>
              <c:ext xmlns:c16="http://schemas.microsoft.com/office/drawing/2014/chart" uri="{C3380CC4-5D6E-409C-BE32-E72D297353CC}">
                <c16:uniqueId val="{00000001-A85E-4E55-A4C2-3FB47D41C565}"/>
              </c:ext>
            </c:extLst>
          </c:dPt>
          <c:dPt>
            <c:idx val="1"/>
            <c:bubble3D val="0"/>
            <c:spPr>
              <a:solidFill>
                <a:srgbClr val="888B8D">
                  <a:lumMod val="60000"/>
                  <a:lumOff val="40000"/>
                </a:srgbClr>
              </a:solidFill>
              <a:ln>
                <a:noFill/>
              </a:ln>
            </c:spPr>
            <c:extLst>
              <c:ext xmlns:c16="http://schemas.microsoft.com/office/drawing/2014/chart" uri="{C3380CC4-5D6E-409C-BE32-E72D297353CC}">
                <c16:uniqueId val="{00000003-A85E-4E55-A4C2-3FB47D41C565}"/>
              </c:ext>
            </c:extLst>
          </c:dPt>
          <c:dLbls>
            <c:delete val="1"/>
          </c:dLbls>
          <c:cat>
            <c:strRef>
              <c:f>Sheet1!$A$2:$A$3</c:f>
              <c:strCache>
                <c:ptCount val="2"/>
                <c:pt idx="0">
                  <c:v>Da</c:v>
                </c:pt>
                <c:pt idx="1">
                  <c:v>Ne</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4-A85E-4E55-A4C2-3FB47D41C565}"/>
            </c:ext>
          </c:extLst>
        </c:ser>
        <c:dLbls>
          <c:showLegendKey val="0"/>
          <c:showVal val="1"/>
          <c:showCatName val="0"/>
          <c:showSerName val="0"/>
          <c:showPercent val="0"/>
          <c:showBubbleSize val="0"/>
          <c:showLeaderLines val="1"/>
        </c:dLbls>
        <c:firstSliceAng val="4"/>
        <c:holeSize val="60"/>
      </c:doughnutChart>
    </c:plotArea>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2580927384077"/>
          <c:y val="0"/>
          <c:w val="0.54617047869016377"/>
          <c:h val="1"/>
        </c:manualLayout>
      </c:layout>
      <c:barChart>
        <c:barDir val="bar"/>
        <c:grouping val="clustered"/>
        <c:varyColors val="0"/>
        <c:ser>
          <c:idx val="0"/>
          <c:order val="0"/>
          <c:tx>
            <c:strRef>
              <c:f>Sheet1!$B$1</c:f>
              <c:strCache>
                <c:ptCount val="1"/>
                <c:pt idx="0">
                  <c:v>Series 1</c:v>
                </c:pt>
              </c:strCache>
            </c:strRef>
          </c:tx>
          <c:spPr>
            <a:solidFill>
              <a:srgbClr val="007681"/>
            </a:solidFill>
            <a:ln>
              <a:noFill/>
            </a:ln>
            <a:effectLst/>
          </c:spPr>
          <c:invertIfNegative val="0"/>
          <c:dPt>
            <c:idx val="0"/>
            <c:invertIfNegative val="0"/>
            <c:bubble3D val="0"/>
            <c:spPr>
              <a:solidFill>
                <a:srgbClr val="007681"/>
              </a:solidFill>
              <a:ln>
                <a:noFill/>
              </a:ln>
              <a:effectLst/>
            </c:spPr>
            <c:extLst>
              <c:ext xmlns:c16="http://schemas.microsoft.com/office/drawing/2014/chart" uri="{C3380CC4-5D6E-409C-BE32-E72D297353CC}">
                <c16:uniqueId val="{00000005-8D6E-4064-9616-94BABCF655EE}"/>
              </c:ext>
            </c:extLst>
          </c:dPt>
          <c:dPt>
            <c:idx val="1"/>
            <c:invertIfNegative val="0"/>
            <c:bubble3D val="0"/>
            <c:spPr>
              <a:solidFill>
                <a:srgbClr val="007681"/>
              </a:solidFill>
              <a:ln>
                <a:noFill/>
              </a:ln>
              <a:effectLst/>
            </c:spPr>
            <c:extLst>
              <c:ext xmlns:c16="http://schemas.microsoft.com/office/drawing/2014/chart" uri="{C3380CC4-5D6E-409C-BE32-E72D297353CC}">
                <c16:uniqueId val="{00000006-8D6E-4064-9616-94BABCF655EE}"/>
              </c:ext>
            </c:extLst>
          </c:dPt>
          <c:dPt>
            <c:idx val="2"/>
            <c:invertIfNegative val="0"/>
            <c:bubble3D val="0"/>
            <c:spPr>
              <a:solidFill>
                <a:srgbClr val="007681"/>
              </a:solidFill>
              <a:ln>
                <a:noFill/>
              </a:ln>
              <a:effectLst/>
            </c:spPr>
            <c:extLst>
              <c:ext xmlns:c16="http://schemas.microsoft.com/office/drawing/2014/chart" uri="{C3380CC4-5D6E-409C-BE32-E72D297353CC}">
                <c16:uniqueId val="{00000007-8D6E-4064-9616-94BABCF655EE}"/>
              </c:ext>
            </c:extLst>
          </c:dPt>
          <c:dPt>
            <c:idx val="5"/>
            <c:invertIfNegative val="0"/>
            <c:bubble3D val="0"/>
            <c:spPr>
              <a:solidFill>
                <a:srgbClr val="007681"/>
              </a:solidFill>
              <a:ln>
                <a:noFill/>
              </a:ln>
              <a:effectLst/>
            </c:spPr>
            <c:extLst>
              <c:ext xmlns:c16="http://schemas.microsoft.com/office/drawing/2014/chart" uri="{C3380CC4-5D6E-409C-BE32-E72D297353CC}">
                <c16:uniqueId val="{00000000-B251-40A4-A4B8-3EEE2CAFF096}"/>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0-748D-4375-86C0-A0B10BA9DFB2}"/>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1-748D-4375-86C0-A0B10BA9DFB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Frizerski i kozmetički salon</c:v>
                </c:pt>
                <c:pt idx="1">
                  <c:v>Plaćanje taksi i naknada na šalterima institucija</c:v>
                </c:pt>
                <c:pt idx="2">
                  <c:v>Usluge majstora (vodoinstalater, električar, moler i sl.)</c:v>
                </c:pt>
                <c:pt idx="3">
                  <c:v>Pekara</c:v>
                </c:pt>
                <c:pt idx="4">
                  <c:v>Mala trgovinska radnja</c:v>
                </c:pt>
                <c:pt idx="5">
                  <c:v>Usluge advokata</c:v>
                </c:pt>
                <c:pt idx="6">
                  <c:v>Automehaničarske usluge</c:v>
                </c:pt>
                <c:pt idx="7">
                  <c:v>Usluge notara</c:v>
                </c:pt>
                <c:pt idx="8">
                  <c:v>Fast food / kiosci hrane</c:v>
                </c:pt>
                <c:pt idx="9">
                  <c:v>Obućarske, krojačke i sl radnje</c:v>
                </c:pt>
                <c:pt idx="10">
                  <c:v>Kafić</c:v>
                </c:pt>
                <c:pt idx="11">
                  <c:v>Pijace</c:v>
                </c:pt>
                <c:pt idx="12">
                  <c:v>Taxi prevoz</c:v>
                </c:pt>
                <c:pt idx="13">
                  <c:v>Drugo</c:v>
                </c:pt>
                <c:pt idx="14">
                  <c:v>Ne znam</c:v>
                </c:pt>
              </c:strCache>
            </c:strRef>
          </c:cat>
          <c:val>
            <c:numRef>
              <c:f>Sheet1!$B$2:$B$16</c:f>
              <c:numCache>
                <c:formatCode>General</c:formatCode>
                <c:ptCount val="15"/>
                <c:pt idx="0">
                  <c:v>33.1</c:v>
                </c:pt>
                <c:pt idx="1">
                  <c:v>25.8</c:v>
                </c:pt>
                <c:pt idx="2">
                  <c:v>23.9</c:v>
                </c:pt>
                <c:pt idx="3">
                  <c:v>22.6</c:v>
                </c:pt>
                <c:pt idx="4">
                  <c:v>19.600000000000001</c:v>
                </c:pt>
                <c:pt idx="5">
                  <c:v>18</c:v>
                </c:pt>
                <c:pt idx="6">
                  <c:v>17.2</c:v>
                </c:pt>
                <c:pt idx="7">
                  <c:v>13.6</c:v>
                </c:pt>
                <c:pt idx="8">
                  <c:v>12.2</c:v>
                </c:pt>
                <c:pt idx="9">
                  <c:v>10.199999999999999</c:v>
                </c:pt>
                <c:pt idx="10">
                  <c:v>4.9000000000000004</c:v>
                </c:pt>
                <c:pt idx="11">
                  <c:v>1.2</c:v>
                </c:pt>
                <c:pt idx="12">
                  <c:v>1.2</c:v>
                </c:pt>
                <c:pt idx="13">
                  <c:v>6.2</c:v>
                </c:pt>
                <c:pt idx="14">
                  <c:v>2.6</c:v>
                </c:pt>
              </c:numCache>
            </c:numRef>
          </c:val>
          <c:extLst>
            <c:ext xmlns:c16="http://schemas.microsoft.com/office/drawing/2014/chart" uri="{C3380CC4-5D6E-409C-BE32-E72D297353CC}">
              <c16:uniqueId val="{00000000-8D6E-4064-9616-94BABCF655EE}"/>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out"/>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39496377021041"/>
          <c:y val="0"/>
          <c:w val="0.5106050362297897"/>
          <c:h val="1"/>
        </c:manualLayout>
      </c:layout>
      <c:barChart>
        <c:barDir val="bar"/>
        <c:grouping val="clustered"/>
        <c:varyColors val="0"/>
        <c:ser>
          <c:idx val="0"/>
          <c:order val="0"/>
          <c:tx>
            <c:strRef>
              <c:f>Sheet1!$B$1</c:f>
              <c:strCache>
                <c:ptCount val="1"/>
                <c:pt idx="0">
                  <c:v>Prvi odgovor</c:v>
                </c:pt>
              </c:strCache>
            </c:strRef>
          </c:tx>
          <c:spPr>
            <a:solidFill>
              <a:srgbClr val="9F1535"/>
            </a:solidFill>
            <a:ln w="9525">
              <a:solidFill>
                <a:schemeClr val="bg1"/>
              </a:solidFill>
              <a:prstDash val="solid"/>
            </a:ln>
          </c:spPr>
          <c:invertIfNegative val="0"/>
          <c:dPt>
            <c:idx val="4"/>
            <c:invertIfNegative val="0"/>
            <c:bubble3D val="0"/>
            <c:extLst>
              <c:ext xmlns:c16="http://schemas.microsoft.com/office/drawing/2014/chart" uri="{C3380CC4-5D6E-409C-BE32-E72D297353CC}">
                <c16:uniqueId val="{00000000-E494-488D-ABCF-616586C56B07}"/>
              </c:ext>
            </c:extLst>
          </c:dPt>
          <c:dPt>
            <c:idx val="5"/>
            <c:invertIfNegative val="0"/>
            <c:bubble3D val="0"/>
            <c:extLst>
              <c:ext xmlns:c16="http://schemas.microsoft.com/office/drawing/2014/chart" uri="{C3380CC4-5D6E-409C-BE32-E72D297353CC}">
                <c16:uniqueId val="{00000001-E494-488D-ABCF-616586C56B07}"/>
              </c:ext>
            </c:extLst>
          </c:dPt>
          <c:dPt>
            <c:idx val="7"/>
            <c:invertIfNegative val="0"/>
            <c:bubble3D val="0"/>
            <c:extLst>
              <c:ext xmlns:c16="http://schemas.microsoft.com/office/drawing/2014/chart" uri="{C3380CC4-5D6E-409C-BE32-E72D297353CC}">
                <c16:uniqueId val="{00000003-E494-488D-ABCF-616586C56B07}"/>
              </c:ext>
            </c:extLst>
          </c:dPt>
          <c:dPt>
            <c:idx val="8"/>
            <c:invertIfNegative val="0"/>
            <c:bubble3D val="0"/>
            <c:extLst>
              <c:ext xmlns:c16="http://schemas.microsoft.com/office/drawing/2014/chart" uri="{C3380CC4-5D6E-409C-BE32-E72D297353CC}">
                <c16:uniqueId val="{00000005-E494-488D-ABCF-616586C56B07}"/>
              </c:ext>
            </c:extLst>
          </c:dPt>
          <c:dPt>
            <c:idx val="9"/>
            <c:invertIfNegative val="0"/>
            <c:bubble3D val="0"/>
            <c:extLst>
              <c:ext xmlns:c16="http://schemas.microsoft.com/office/drawing/2014/chart" uri="{C3380CC4-5D6E-409C-BE32-E72D297353CC}">
                <c16:uniqueId val="{00000006-E494-488D-ABCF-616586C56B07}"/>
              </c:ext>
            </c:extLst>
          </c:dPt>
          <c:dPt>
            <c:idx val="10"/>
            <c:invertIfNegative val="0"/>
            <c:bubble3D val="0"/>
            <c:extLst>
              <c:ext xmlns:c16="http://schemas.microsoft.com/office/drawing/2014/chart" uri="{C3380CC4-5D6E-409C-BE32-E72D297353CC}">
                <c16:uniqueId val="{00000007-E494-488D-ABCF-616586C56B07}"/>
              </c:ext>
            </c:extLst>
          </c:dPt>
          <c:dPt>
            <c:idx val="14"/>
            <c:invertIfNegative val="0"/>
            <c:bubble3D val="0"/>
            <c:extLst>
              <c:ext xmlns:c16="http://schemas.microsoft.com/office/drawing/2014/chart" uri="{C3380CC4-5D6E-409C-BE32-E72D297353CC}">
                <c16:uniqueId val="{00000008-E494-488D-ABCF-616586C56B07}"/>
              </c:ext>
            </c:extLst>
          </c:dPt>
          <c:dPt>
            <c:idx val="15"/>
            <c:invertIfNegative val="0"/>
            <c:bubble3D val="0"/>
            <c:extLst>
              <c:ext xmlns:c16="http://schemas.microsoft.com/office/drawing/2014/chart" uri="{C3380CC4-5D6E-409C-BE32-E72D297353CC}">
                <c16:uniqueId val="{00000009-E494-488D-ABCF-616586C56B07}"/>
              </c:ext>
            </c:extLst>
          </c:dPt>
          <c:dLbls>
            <c:dLbl>
              <c:idx val="11"/>
              <c:numFmt formatCode="0.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A-E494-488D-ABCF-616586C56B07}"/>
                </c:ext>
              </c:extLst>
            </c:dLbl>
            <c:dLbl>
              <c:idx val="12"/>
              <c:numFmt formatCode="0.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B-E494-488D-ABCF-616586C56B07}"/>
                </c:ext>
              </c:extLst>
            </c:dLbl>
            <c:dLbl>
              <c:idx val="27"/>
              <c:layout>
                <c:manualLayout>
                  <c:xMode val="edge"/>
                  <c:yMode val="edge"/>
                  <c:x val="0.33407325194228638"/>
                  <c:y val="0.81418092909535456"/>
                </c:manualLayout>
              </c:layout>
              <c:numFmt formatCode="0&quot;%&quot;" sourceLinked="0"/>
              <c:spPr>
                <a:noFill/>
                <a:ln w="37080">
                  <a:noFill/>
                </a:ln>
              </c:spPr>
              <c:txPr>
                <a:bodyPr/>
                <a:lstStyle/>
                <a:p>
                  <a:pPr>
                    <a:defRPr sz="120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494-488D-ABCF-616586C56B07}"/>
                </c:ext>
              </c:extLst>
            </c:dLbl>
            <c:dLbl>
              <c:idx val="28"/>
              <c:layout>
                <c:manualLayout>
                  <c:xMode val="edge"/>
                  <c:yMode val="edge"/>
                  <c:x val="0.33074361820199777"/>
                  <c:y val="0.8386308068459658"/>
                </c:manualLayout>
              </c:layout>
              <c:numFmt formatCode="0&quot;%&quot;" sourceLinked="0"/>
              <c:spPr>
                <a:noFill/>
                <a:ln w="37080">
                  <a:noFill/>
                </a:ln>
              </c:spPr>
              <c:txPr>
                <a:bodyPr/>
                <a:lstStyle/>
                <a:p>
                  <a:pPr>
                    <a:defRPr sz="120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494-488D-ABCF-616586C56B07}"/>
                </c:ext>
              </c:extLst>
            </c:dLbl>
            <c:numFmt formatCode="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Rad na crno ili u sivoj zoni (neprijavljivanje radnika ili prijava na manji iznos zarade, neplaćanje poreza i doprinosa na rad državi)</c:v>
                </c:pt>
                <c:pt idx="1">
                  <c:v>Neplaćanje / izbegavanje plaćanja poreza na dodatu vrednost (PDV), akciza i ostalih poreskih nameta</c:v>
                </c:pt>
                <c:pt idx="2">
                  <c:v>Krađa / kriminal / korupcija</c:v>
                </c:pt>
                <c:pt idx="3">
                  <c:v>Prodaja robe na crno (bez fiskalnih računa, na neregistrovanim tezgama, itd.)</c:v>
                </c:pt>
                <c:pt idx="4">
                  <c:v>Način preživljavanja / snalaženje / nužda</c:v>
                </c:pt>
                <c:pt idx="5">
                  <c:v>Nezakonito poslovanje / nezakoniti tokovi novca</c:v>
                </c:pt>
                <c:pt idx="6">
                  <c:v>Švercovanje robe</c:v>
                </c:pt>
                <c:pt idx="7">
                  <c:v>Drugo</c:v>
                </c:pt>
                <c:pt idx="8">
                  <c:v>Ne znam </c:v>
                </c:pt>
              </c:strCache>
            </c:strRef>
          </c:cat>
          <c:val>
            <c:numRef>
              <c:f>Sheet1!$B$2:$B$10</c:f>
              <c:numCache>
                <c:formatCode>General</c:formatCode>
                <c:ptCount val="9"/>
                <c:pt idx="0">
                  <c:v>56.592273438836813</c:v>
                </c:pt>
                <c:pt idx="1">
                  <c:v>12.395685373729115</c:v>
                </c:pt>
                <c:pt idx="2">
                  <c:v>9.5215472778471195</c:v>
                </c:pt>
                <c:pt idx="3">
                  <c:v>5.6653753820680821</c:v>
                </c:pt>
                <c:pt idx="4">
                  <c:v>4.7237281087391674</c:v>
                </c:pt>
                <c:pt idx="5">
                  <c:v>3.1210438448522293</c:v>
                </c:pt>
                <c:pt idx="6">
                  <c:v>2.2154199969364075</c:v>
                </c:pt>
                <c:pt idx="7">
                  <c:v>2.3160673129858669</c:v>
                </c:pt>
                <c:pt idx="8">
                  <c:v>3.4488592640052014</c:v>
                </c:pt>
              </c:numCache>
            </c:numRef>
          </c:val>
          <c:extLst>
            <c:ext xmlns:c16="http://schemas.microsoft.com/office/drawing/2014/chart" uri="{C3380CC4-5D6E-409C-BE32-E72D297353CC}">
              <c16:uniqueId val="{0000000E-E494-488D-ABCF-616586C56B07}"/>
            </c:ext>
          </c:extLst>
        </c:ser>
        <c:ser>
          <c:idx val="1"/>
          <c:order val="1"/>
          <c:tx>
            <c:strRef>
              <c:f>Sheet1!$C$1</c:f>
              <c:strCache>
                <c:ptCount val="1"/>
                <c:pt idx="0">
                  <c:v>Svi odgovori</c:v>
                </c:pt>
              </c:strCache>
            </c:strRef>
          </c:tx>
          <c:spPr>
            <a:solidFill>
              <a:schemeClr val="tx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2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Rad na crno ili u sivoj zoni (neprijavljivanje radnika ili prijava na manji iznos zarade, neplaćanje poreza i doprinosa na rad državi)</c:v>
                </c:pt>
                <c:pt idx="1">
                  <c:v>Neplaćanje / izbegavanje plaćanja poreza na dodatu vrednost (PDV), akciza i ostalih poreskih nameta</c:v>
                </c:pt>
                <c:pt idx="2">
                  <c:v>Krađa / kriminal / korupcija</c:v>
                </c:pt>
                <c:pt idx="3">
                  <c:v>Prodaja robe na crno (bez fiskalnih računa, na neregistrovanim tezgama, itd.)</c:v>
                </c:pt>
                <c:pt idx="4">
                  <c:v>Način preživljavanja / snalaženje / nužda</c:v>
                </c:pt>
                <c:pt idx="5">
                  <c:v>Nezakonito poslovanje / nezakoniti tokovi novca</c:v>
                </c:pt>
                <c:pt idx="6">
                  <c:v>Švercovanje robe</c:v>
                </c:pt>
                <c:pt idx="7">
                  <c:v>Drugo</c:v>
                </c:pt>
                <c:pt idx="8">
                  <c:v>Ne znam </c:v>
                </c:pt>
              </c:strCache>
            </c:strRef>
          </c:cat>
          <c:val>
            <c:numRef>
              <c:f>Sheet1!$C$2:$C$10</c:f>
              <c:numCache>
                <c:formatCode>General</c:formatCode>
                <c:ptCount val="9"/>
                <c:pt idx="0">
                  <c:v>71.2</c:v>
                </c:pt>
                <c:pt idx="1">
                  <c:v>52.6</c:v>
                </c:pt>
                <c:pt idx="2">
                  <c:v>20.5</c:v>
                </c:pt>
                <c:pt idx="3">
                  <c:v>37.799999999999997</c:v>
                </c:pt>
                <c:pt idx="4">
                  <c:v>9.1999999999999993</c:v>
                </c:pt>
                <c:pt idx="5">
                  <c:v>15.3</c:v>
                </c:pt>
                <c:pt idx="6">
                  <c:v>12.2</c:v>
                </c:pt>
                <c:pt idx="7">
                  <c:v>1.5</c:v>
                </c:pt>
                <c:pt idx="8">
                  <c:v>3.4</c:v>
                </c:pt>
              </c:numCache>
            </c:numRef>
          </c:val>
          <c:extLst>
            <c:ext xmlns:c16="http://schemas.microsoft.com/office/drawing/2014/chart" uri="{C3380CC4-5D6E-409C-BE32-E72D297353CC}">
              <c16:uniqueId val="{0000000B-D9C9-47F0-AC58-95BF01D8FFCD}"/>
            </c:ext>
          </c:extLst>
        </c:ser>
        <c:dLbls>
          <c:showLegendKey val="0"/>
          <c:showVal val="1"/>
          <c:showCatName val="0"/>
          <c:showSerName val="0"/>
          <c:showPercent val="0"/>
          <c:showBubbleSize val="0"/>
        </c:dLbls>
        <c:gapWidth val="30"/>
        <c:axId val="174136600"/>
        <c:axId val="1"/>
      </c:barChart>
      <c:catAx>
        <c:axId val="174136600"/>
        <c:scaling>
          <c:orientation val="maxMin"/>
        </c:scaling>
        <c:delete val="0"/>
        <c:axPos val="l"/>
        <c:numFmt formatCode="General" sourceLinked="1"/>
        <c:majorTickMark val="none"/>
        <c:minorTickMark val="none"/>
        <c:tickLblPos val="nextTo"/>
        <c:spPr>
          <a:ln w="9270">
            <a:noFill/>
          </a:ln>
        </c:spPr>
        <c:txPr>
          <a:bodyPr rot="0" vert="horz"/>
          <a:lstStyle/>
          <a:p>
            <a:pPr>
              <a:defRPr sz="1000" b="0" i="0" u="none" strike="noStrike" baseline="0">
                <a:solidFill>
                  <a:srgbClr val="000000"/>
                </a:solidFill>
                <a:latin typeface="+mn-lt"/>
                <a:ea typeface="Calibri"/>
                <a:cs typeface="Calibri"/>
              </a:defRPr>
            </a:pPr>
            <a:endParaRPr lang="en-US"/>
          </a:p>
        </c:txPr>
        <c:crossAx val="1"/>
        <c:crosses val="autoZero"/>
        <c:auto val="1"/>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174136600"/>
        <c:crosses val="autoZero"/>
        <c:crossBetween val="between"/>
      </c:valAx>
      <c:spPr>
        <a:noFill/>
        <a:ln w="37080">
          <a:noFill/>
        </a:ln>
      </c:spPr>
    </c:plotArea>
    <c:legend>
      <c:legendPos val="r"/>
      <c:overlay val="0"/>
      <c:txPr>
        <a:bodyPr/>
        <a:lstStyle/>
        <a:p>
          <a:pPr>
            <a:defRPr sz="1400" b="0">
              <a:latin typeface="+mn-lt"/>
            </a:defRPr>
          </a:pPr>
          <a:endParaRPr lang="en-US"/>
        </a:p>
      </c:txPr>
    </c:legend>
    <c:plotVisOnly val="1"/>
    <c:dispBlanksAs val="gap"/>
    <c:showDLblsOverMax val="0"/>
  </c:chart>
  <c:spPr>
    <a:noFill/>
    <a:ln>
      <a:noFill/>
    </a:ln>
  </c:spPr>
  <c:txPr>
    <a:bodyPr/>
    <a:lstStyle/>
    <a:p>
      <a:pPr>
        <a:defRPr sz="2628" b="1"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24866505485242"/>
          <c:y val="1.7754447360746584E-3"/>
          <c:w val="0.55816034868479847"/>
          <c:h val="0.99553630796150483"/>
        </c:manualLayout>
      </c:layout>
      <c:barChart>
        <c:barDir val="bar"/>
        <c:grouping val="clustered"/>
        <c:varyColors val="0"/>
        <c:ser>
          <c:idx val="0"/>
          <c:order val="0"/>
          <c:tx>
            <c:strRef>
              <c:f>Sheet1!$B$1</c:f>
              <c:strCache>
                <c:ptCount val="1"/>
                <c:pt idx="0">
                  <c:v>Where do you live during the lecture period / semester?</c:v>
                </c:pt>
              </c:strCache>
            </c:strRef>
          </c:tx>
          <c:spPr>
            <a:solidFill>
              <a:srgbClr val="001C54"/>
            </a:solidFill>
            <a:ln>
              <a:noFill/>
            </a:ln>
            <a:effectLst/>
          </c:spPr>
          <c:invertIfNegative val="0"/>
          <c:dPt>
            <c:idx val="0"/>
            <c:invertIfNegative val="0"/>
            <c:bubble3D val="0"/>
            <c:spPr>
              <a:solidFill>
                <a:srgbClr val="007C82"/>
              </a:solidFill>
              <a:ln>
                <a:noFill/>
              </a:ln>
              <a:effectLst/>
            </c:spPr>
            <c:extLst>
              <c:ext xmlns:c16="http://schemas.microsoft.com/office/drawing/2014/chart" uri="{C3380CC4-5D6E-409C-BE32-E72D297353CC}">
                <c16:uniqueId val="{00000001-03DC-49FE-8F81-937F59B2511B}"/>
              </c:ext>
            </c:extLst>
          </c:dPt>
          <c:dPt>
            <c:idx val="1"/>
            <c:invertIfNegative val="0"/>
            <c:bubble3D val="0"/>
            <c:spPr>
              <a:solidFill>
                <a:srgbClr val="007C82"/>
              </a:solidFill>
              <a:ln>
                <a:noFill/>
              </a:ln>
              <a:effectLst/>
            </c:spPr>
            <c:extLst>
              <c:ext xmlns:c16="http://schemas.microsoft.com/office/drawing/2014/chart" uri="{C3380CC4-5D6E-409C-BE32-E72D297353CC}">
                <c16:uniqueId val="{00000003-03DC-49FE-8F81-937F59B2511B}"/>
              </c:ext>
            </c:extLst>
          </c:dPt>
          <c:dPt>
            <c:idx val="2"/>
            <c:invertIfNegative val="0"/>
            <c:bubble3D val="0"/>
            <c:spPr>
              <a:solidFill>
                <a:srgbClr val="001C54"/>
              </a:solidFill>
              <a:ln>
                <a:noFill/>
              </a:ln>
              <a:effectLst/>
            </c:spPr>
            <c:extLst>
              <c:ext xmlns:c16="http://schemas.microsoft.com/office/drawing/2014/chart" uri="{C3380CC4-5D6E-409C-BE32-E72D297353CC}">
                <c16:uniqueId val="{00000005-03DC-49FE-8F81-937F59B2511B}"/>
              </c:ext>
            </c:extLst>
          </c:dPt>
          <c:dPt>
            <c:idx val="3"/>
            <c:invertIfNegative val="0"/>
            <c:bubble3D val="0"/>
            <c:spPr>
              <a:solidFill>
                <a:srgbClr val="BA0C2F"/>
              </a:solidFill>
              <a:ln>
                <a:noFill/>
              </a:ln>
              <a:effectLst/>
            </c:spPr>
            <c:extLst>
              <c:ext xmlns:c16="http://schemas.microsoft.com/office/drawing/2014/chart" uri="{C3380CC4-5D6E-409C-BE32-E72D297353CC}">
                <c16:uniqueId val="{00000007-03DC-49FE-8F81-937F59B251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03DC-49FE-8F81-937F59B2511B}"/>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03DC-49FE-8F81-937F59B2511B}"/>
              </c:ext>
            </c:extLst>
          </c:dPt>
          <c:dPt>
            <c:idx val="6"/>
            <c:invertIfNegative val="0"/>
            <c:bubble3D val="0"/>
            <c:spPr>
              <a:solidFill>
                <a:schemeClr val="tx2"/>
              </a:solidFill>
              <a:ln>
                <a:noFill/>
              </a:ln>
              <a:effectLst/>
            </c:spPr>
            <c:extLst>
              <c:ext xmlns:c16="http://schemas.microsoft.com/office/drawing/2014/chart" uri="{C3380CC4-5D6E-409C-BE32-E72D297353CC}">
                <c16:uniqueId val="{0000000D-03DC-49FE-8F81-937F59B2511B}"/>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 velikoj meri se smanjio</c:v>
                </c:pt>
                <c:pt idx="1">
                  <c:v>Delimično se smanjio</c:v>
                </c:pt>
                <c:pt idx="2">
                  <c:v>SMANJIO SE</c:v>
                </c:pt>
                <c:pt idx="3">
                  <c:v>POVEĆAO SE</c:v>
                </c:pt>
                <c:pt idx="4">
                  <c:v>Delimično se povećao</c:v>
                </c:pt>
                <c:pt idx="5">
                  <c:v>U velikoj meri se povećao</c:v>
                </c:pt>
                <c:pt idx="6">
                  <c:v>Ne znam</c:v>
                </c:pt>
              </c:strCache>
            </c:strRef>
          </c:cat>
          <c:val>
            <c:numRef>
              <c:f>Sheet1!$B$2:$B$8</c:f>
              <c:numCache>
                <c:formatCode>General</c:formatCode>
                <c:ptCount val="7"/>
                <c:pt idx="0">
                  <c:v>9.1999999999999993</c:v>
                </c:pt>
                <c:pt idx="1">
                  <c:v>39</c:v>
                </c:pt>
                <c:pt idx="2">
                  <c:v>48.2</c:v>
                </c:pt>
                <c:pt idx="3">
                  <c:v>37.700000000000003</c:v>
                </c:pt>
                <c:pt idx="4">
                  <c:v>25.2</c:v>
                </c:pt>
                <c:pt idx="5">
                  <c:v>12.5</c:v>
                </c:pt>
                <c:pt idx="6">
                  <c:v>14.7</c:v>
                </c:pt>
              </c:numCache>
            </c:numRef>
          </c:val>
          <c:extLst>
            <c:ext xmlns:c16="http://schemas.microsoft.com/office/drawing/2014/chart" uri="{C3380CC4-5D6E-409C-BE32-E72D297353CC}">
              <c16:uniqueId val="{0000000E-03DC-49FE-8F81-937F59B2511B}"/>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max val="60"/>
        </c:scaling>
        <c:delete val="1"/>
        <c:axPos val="t"/>
        <c:numFmt formatCode="General" sourceLinked="1"/>
        <c:majorTickMark val="out"/>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90698479465946"/>
          <c:y val="0"/>
          <c:w val="0.53433196652125636"/>
          <c:h val="0.97798396226543927"/>
        </c:manualLayout>
      </c:layout>
      <c:barChart>
        <c:barDir val="bar"/>
        <c:grouping val="clustered"/>
        <c:varyColors val="0"/>
        <c:ser>
          <c:idx val="0"/>
          <c:order val="0"/>
          <c:tx>
            <c:strRef>
              <c:f>Sheet1!$B$1</c:f>
              <c:strCache>
                <c:ptCount val="1"/>
                <c:pt idx="0">
                  <c:v>Series 1</c:v>
                </c:pt>
              </c:strCache>
            </c:strRef>
          </c:tx>
          <c:spPr>
            <a:solidFill>
              <a:srgbClr val="9F1535"/>
            </a:solidFill>
            <a:ln>
              <a:noFill/>
            </a:ln>
            <a:effectLst/>
          </c:spPr>
          <c:invertIfNegative val="0"/>
          <c:dPt>
            <c:idx val="4"/>
            <c:invertIfNegative val="0"/>
            <c:bubble3D val="0"/>
            <c:spPr>
              <a:solidFill>
                <a:srgbClr val="9F1535"/>
              </a:solidFill>
              <a:ln>
                <a:noFill/>
              </a:ln>
              <a:effectLst/>
            </c:spPr>
            <c:extLst>
              <c:ext xmlns:c16="http://schemas.microsoft.com/office/drawing/2014/chart" uri="{C3380CC4-5D6E-409C-BE32-E72D297353CC}">
                <c16:uniqueId val="{00000001-B2F4-4F3B-A264-69364EC87427}"/>
              </c:ext>
            </c:extLst>
          </c:dPt>
          <c:dPt>
            <c:idx val="5"/>
            <c:invertIfNegative val="0"/>
            <c:bubble3D val="0"/>
            <c:spPr>
              <a:solidFill>
                <a:srgbClr val="9F1535"/>
              </a:solidFill>
              <a:ln>
                <a:noFill/>
              </a:ln>
              <a:effectLst/>
            </c:spPr>
            <c:extLst>
              <c:ext xmlns:c16="http://schemas.microsoft.com/office/drawing/2014/chart" uri="{C3380CC4-5D6E-409C-BE32-E72D297353CC}">
                <c16:uniqueId val="{00000003-B2F4-4F3B-A264-69364EC87427}"/>
              </c:ext>
            </c:extLst>
          </c:dPt>
          <c:dPt>
            <c:idx val="6"/>
            <c:invertIfNegative val="0"/>
            <c:bubble3D val="0"/>
            <c:spPr>
              <a:solidFill>
                <a:srgbClr val="9F1535"/>
              </a:solidFill>
              <a:ln>
                <a:noFill/>
              </a:ln>
              <a:effectLst/>
            </c:spPr>
            <c:extLst>
              <c:ext xmlns:c16="http://schemas.microsoft.com/office/drawing/2014/chart" uri="{C3380CC4-5D6E-409C-BE32-E72D297353CC}">
                <c16:uniqueId val="{00000005-B2F4-4F3B-A264-69364EC87427}"/>
              </c:ext>
            </c:extLst>
          </c:dPt>
          <c:dPt>
            <c:idx val="10"/>
            <c:invertIfNegative val="0"/>
            <c:bubble3D val="0"/>
            <c:spPr>
              <a:solidFill>
                <a:schemeClr val="tx2"/>
              </a:solidFill>
              <a:ln>
                <a:noFill/>
              </a:ln>
              <a:effectLst/>
            </c:spPr>
            <c:extLst>
              <c:ext xmlns:c16="http://schemas.microsoft.com/office/drawing/2014/chart" uri="{C3380CC4-5D6E-409C-BE32-E72D297353CC}">
                <c16:uniqueId val="{0000000C-B2F4-4F3B-A264-69364EC87427}"/>
              </c:ext>
            </c:extLst>
          </c:dPt>
          <c:dPt>
            <c:idx val="11"/>
            <c:invertIfNegative val="0"/>
            <c:bubble3D val="0"/>
            <c:spPr>
              <a:solidFill>
                <a:schemeClr val="tx2"/>
              </a:solidFill>
              <a:ln>
                <a:noFill/>
              </a:ln>
              <a:effectLst/>
            </c:spPr>
            <c:extLst>
              <c:ext xmlns:c16="http://schemas.microsoft.com/office/drawing/2014/chart" uri="{C3380CC4-5D6E-409C-BE32-E72D297353CC}">
                <c16:uniqueId val="{0000000D-B2F4-4F3B-A264-69364EC87427}"/>
              </c:ext>
            </c:extLst>
          </c:dPt>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Građevinarstvo</c:v>
                </c:pt>
                <c:pt idx="1">
                  <c:v>Trgovina na malo</c:v>
                </c:pt>
                <c:pt idx="2">
                  <c:v>Ugostiteljstvo</c:v>
                </c:pt>
                <c:pt idx="3">
                  <c:v>Zanatske usluge</c:v>
                </c:pt>
                <c:pt idx="4">
                  <c:v>Advokatura</c:v>
                </c:pt>
                <c:pt idx="5">
                  <c:v>Proizvodnja i promet duvanskih proizvoda</c:v>
                </c:pt>
                <c:pt idx="6">
                  <c:v>Proizvodnja i promet naftnih derivata</c:v>
                </c:pt>
                <c:pt idx="7">
                  <c:v>Poljoprivreda</c:v>
                </c:pt>
                <c:pt idx="8">
                  <c:v>Turizam</c:v>
                </c:pt>
                <c:pt idx="9">
                  <c:v>Sve navedeni sektori</c:v>
                </c:pt>
              </c:strCache>
            </c:strRef>
          </c:cat>
          <c:val>
            <c:numRef>
              <c:f>Sheet1!$B$2:$B$11</c:f>
              <c:numCache>
                <c:formatCode>General</c:formatCode>
                <c:ptCount val="10"/>
                <c:pt idx="0">
                  <c:v>48.6</c:v>
                </c:pt>
                <c:pt idx="1">
                  <c:v>34.4</c:v>
                </c:pt>
                <c:pt idx="2">
                  <c:v>23.4</c:v>
                </c:pt>
                <c:pt idx="3">
                  <c:v>20.5</c:v>
                </c:pt>
                <c:pt idx="4">
                  <c:v>19.600000000000001</c:v>
                </c:pt>
                <c:pt idx="5">
                  <c:v>16.7</c:v>
                </c:pt>
                <c:pt idx="6">
                  <c:v>13.7</c:v>
                </c:pt>
                <c:pt idx="7">
                  <c:v>9.3000000000000007</c:v>
                </c:pt>
                <c:pt idx="8">
                  <c:v>7.9</c:v>
                </c:pt>
                <c:pt idx="9">
                  <c:v>2.6</c:v>
                </c:pt>
              </c:numCache>
            </c:numRef>
          </c:val>
          <c:extLst>
            <c:ext xmlns:c16="http://schemas.microsoft.com/office/drawing/2014/chart" uri="{C3380CC4-5D6E-409C-BE32-E72D297353CC}">
              <c16:uniqueId val="{0000000A-B2F4-4F3B-A264-69364EC87427}"/>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solidFill>
            <a:schemeClr val="bg1"/>
          </a:solid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28588167554402E-2"/>
          <c:y val="6.4660910577764255E-2"/>
          <c:w val="0.75886125770089463"/>
          <c:h val="0.79528637236118949"/>
        </c:manualLayout>
      </c:layout>
      <c:barChart>
        <c:barDir val="col"/>
        <c:grouping val="clustered"/>
        <c:varyColors val="0"/>
        <c:ser>
          <c:idx val="0"/>
          <c:order val="0"/>
          <c:tx>
            <c:strRef>
              <c:f>Sheet1!$A$2</c:f>
              <c:strCache>
                <c:ptCount val="1"/>
                <c:pt idx="0">
                  <c:v>Smanjio se </c:v>
                </c:pt>
              </c:strCache>
            </c:strRef>
          </c:tx>
          <c:spPr>
            <a:solidFill>
              <a:srgbClr val="007C82"/>
            </a:solidFill>
            <a:ln>
              <a:solidFill>
                <a:schemeClr val="bg1"/>
              </a:solidFill>
            </a:ln>
            <a:effectLst/>
          </c:spPr>
          <c:invertIfNegative val="0"/>
          <c:dPt>
            <c:idx val="0"/>
            <c:invertIfNegative val="0"/>
            <c:bubble3D val="0"/>
            <c:spPr>
              <a:solidFill>
                <a:srgbClr val="007C82"/>
              </a:solidFill>
              <a:ln>
                <a:solidFill>
                  <a:schemeClr val="bg1"/>
                </a:solidFill>
              </a:ln>
              <a:effectLst/>
            </c:spPr>
            <c:extLst>
              <c:ext xmlns:c16="http://schemas.microsoft.com/office/drawing/2014/chart" uri="{C3380CC4-5D6E-409C-BE32-E72D297353CC}">
                <c16:uniqueId val="{00000001-03DC-49FE-8F81-937F59B2511B}"/>
              </c:ext>
            </c:extLst>
          </c:dPt>
          <c:dPt>
            <c:idx val="1"/>
            <c:invertIfNegative val="0"/>
            <c:bubble3D val="0"/>
            <c:spPr>
              <a:solidFill>
                <a:srgbClr val="007C82"/>
              </a:solidFill>
              <a:ln>
                <a:solidFill>
                  <a:schemeClr val="bg1"/>
                </a:solidFill>
              </a:ln>
              <a:effectLst/>
            </c:spPr>
            <c:extLst>
              <c:ext xmlns:c16="http://schemas.microsoft.com/office/drawing/2014/chart" uri="{C3380CC4-5D6E-409C-BE32-E72D297353CC}">
                <c16:uniqueId val="{00000003-03DC-49FE-8F81-937F59B2511B}"/>
              </c:ext>
            </c:extLst>
          </c:dPt>
          <c:dPt>
            <c:idx val="2"/>
            <c:invertIfNegative val="0"/>
            <c:bubble3D val="0"/>
            <c:spPr>
              <a:solidFill>
                <a:srgbClr val="007C82"/>
              </a:solidFill>
              <a:ln>
                <a:solidFill>
                  <a:schemeClr val="bg1"/>
                </a:solidFill>
              </a:ln>
              <a:effectLst/>
            </c:spPr>
            <c:extLst>
              <c:ext xmlns:c16="http://schemas.microsoft.com/office/drawing/2014/chart" uri="{C3380CC4-5D6E-409C-BE32-E72D297353CC}">
                <c16:uniqueId val="{00000005-03DC-49FE-8F81-937F59B2511B}"/>
              </c:ext>
            </c:extLst>
          </c:dPt>
          <c:dPt>
            <c:idx val="3"/>
            <c:invertIfNegative val="0"/>
            <c:bubble3D val="0"/>
            <c:spPr>
              <a:solidFill>
                <a:srgbClr val="007C82"/>
              </a:solidFill>
              <a:ln>
                <a:solidFill>
                  <a:schemeClr val="bg1"/>
                </a:solidFill>
              </a:ln>
              <a:effectLst/>
            </c:spPr>
            <c:extLst>
              <c:ext xmlns:c16="http://schemas.microsoft.com/office/drawing/2014/chart" uri="{C3380CC4-5D6E-409C-BE32-E72D297353CC}">
                <c16:uniqueId val="{00000007-03DC-49FE-8F81-937F59B2511B}"/>
              </c:ext>
            </c:extLst>
          </c:dPt>
          <c:dPt>
            <c:idx val="4"/>
            <c:invertIfNegative val="0"/>
            <c:bubble3D val="0"/>
            <c:spPr>
              <a:solidFill>
                <a:srgbClr val="007C82"/>
              </a:solidFill>
              <a:ln>
                <a:solidFill>
                  <a:schemeClr val="bg1"/>
                </a:solidFill>
              </a:ln>
              <a:effectLst/>
            </c:spPr>
            <c:extLst>
              <c:ext xmlns:c16="http://schemas.microsoft.com/office/drawing/2014/chart" uri="{C3380CC4-5D6E-409C-BE32-E72D297353CC}">
                <c16:uniqueId val="{00000009-03DC-49FE-8F81-937F59B2511B}"/>
              </c:ext>
            </c:extLst>
          </c:dPt>
          <c:dPt>
            <c:idx val="5"/>
            <c:invertIfNegative val="0"/>
            <c:bubble3D val="0"/>
            <c:spPr>
              <a:solidFill>
                <a:srgbClr val="007C82"/>
              </a:solidFill>
              <a:ln>
                <a:solidFill>
                  <a:schemeClr val="bg1"/>
                </a:solidFill>
              </a:ln>
              <a:effectLst/>
            </c:spPr>
            <c:extLst>
              <c:ext xmlns:c16="http://schemas.microsoft.com/office/drawing/2014/chart" uri="{C3380CC4-5D6E-409C-BE32-E72D297353CC}">
                <c16:uniqueId val="{0000000B-03DC-49FE-8F81-937F59B2511B}"/>
              </c:ext>
            </c:extLst>
          </c:dPt>
          <c:dPt>
            <c:idx val="6"/>
            <c:invertIfNegative val="0"/>
            <c:bubble3D val="0"/>
            <c:spPr>
              <a:solidFill>
                <a:srgbClr val="007C82"/>
              </a:solidFill>
              <a:ln>
                <a:solidFill>
                  <a:schemeClr val="bg1"/>
                </a:solidFill>
              </a:ln>
              <a:effectLst/>
            </c:spPr>
            <c:extLst>
              <c:ext xmlns:c16="http://schemas.microsoft.com/office/drawing/2014/chart" uri="{C3380CC4-5D6E-409C-BE32-E72D297353CC}">
                <c16:uniqueId val="{0000000D-03DC-49FE-8F81-937F59B2511B}"/>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Sheet1!$B$2:$C$2</c:f>
              <c:numCache>
                <c:formatCode>General</c:formatCode>
                <c:ptCount val="2"/>
                <c:pt idx="0">
                  <c:v>51</c:v>
                </c:pt>
                <c:pt idx="1">
                  <c:v>48</c:v>
                </c:pt>
              </c:numCache>
            </c:numRef>
          </c:val>
          <c:extLst>
            <c:ext xmlns:c16="http://schemas.microsoft.com/office/drawing/2014/chart" uri="{C3380CC4-5D6E-409C-BE32-E72D297353CC}">
              <c16:uniqueId val="{0000000E-03DC-49FE-8F81-937F59B2511B}"/>
            </c:ext>
          </c:extLst>
        </c:ser>
        <c:ser>
          <c:idx val="1"/>
          <c:order val="1"/>
          <c:tx>
            <c:strRef>
              <c:f>Sheet1!$A$3</c:f>
              <c:strCache>
                <c:ptCount val="1"/>
                <c:pt idx="0">
                  <c:v>Povećao se</c:v>
                </c:pt>
              </c:strCache>
            </c:strRef>
          </c:tx>
          <c:spPr>
            <a:solidFill>
              <a:srgbClr val="9F1535"/>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Sheet1!$B$3:$C$3</c:f>
              <c:numCache>
                <c:formatCode>General</c:formatCode>
                <c:ptCount val="2"/>
                <c:pt idx="0">
                  <c:v>27</c:v>
                </c:pt>
                <c:pt idx="1">
                  <c:v>38</c:v>
                </c:pt>
              </c:numCache>
            </c:numRef>
          </c:val>
          <c:extLst>
            <c:ext xmlns:c16="http://schemas.microsoft.com/office/drawing/2014/chart" uri="{C3380CC4-5D6E-409C-BE32-E72D297353CC}">
              <c16:uniqueId val="{00000000-649D-407B-9612-AB1A0B41F3EE}"/>
            </c:ext>
          </c:extLst>
        </c:ser>
        <c:ser>
          <c:idx val="2"/>
          <c:order val="2"/>
          <c:tx>
            <c:strRef>
              <c:f>Sheet1!$A$4</c:f>
              <c:strCache>
                <c:ptCount val="1"/>
                <c:pt idx="0">
                  <c:v>Ne znam</c:v>
                </c:pt>
              </c:strCache>
            </c:strRef>
          </c:tx>
          <c:spPr>
            <a:solidFill>
              <a:schemeClr val="accent2"/>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Sheet1!$B$4:$C$4</c:f>
              <c:numCache>
                <c:formatCode>General</c:formatCode>
                <c:ptCount val="2"/>
                <c:pt idx="0">
                  <c:v>22</c:v>
                </c:pt>
                <c:pt idx="1">
                  <c:v>15</c:v>
                </c:pt>
              </c:numCache>
            </c:numRef>
          </c:val>
          <c:extLst>
            <c:ext xmlns:c16="http://schemas.microsoft.com/office/drawing/2014/chart" uri="{C3380CC4-5D6E-409C-BE32-E72D297353CC}">
              <c16:uniqueId val="{0000000F-4F0C-4DE4-959B-59395B886A26}"/>
            </c:ext>
          </c:extLst>
        </c:ser>
        <c:dLbls>
          <c:showLegendKey val="0"/>
          <c:showVal val="0"/>
          <c:showCatName val="0"/>
          <c:showSerName val="0"/>
          <c:showPercent val="0"/>
          <c:showBubbleSize val="0"/>
        </c:dLbls>
        <c:gapWidth val="30"/>
        <c:axId val="919559056"/>
        <c:axId val="919562336"/>
      </c:barChart>
      <c:catAx>
        <c:axId val="9195590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max val="60"/>
        </c:scaling>
        <c:delete val="1"/>
        <c:axPos val="l"/>
        <c:numFmt formatCode="General" sourceLinked="1"/>
        <c:majorTickMark val="out"/>
        <c:minorTickMark val="none"/>
        <c:tickLblPos val="nextTo"/>
        <c:crossAx val="919559056"/>
        <c:crosses val="autoZero"/>
        <c:crossBetween val="between"/>
      </c:valAx>
      <c:spPr>
        <a:noFill/>
        <a:ln>
          <a:noFill/>
        </a:ln>
        <a:effectLst/>
      </c:spPr>
    </c:plotArea>
    <c:legend>
      <c:legendPos val="r"/>
      <c:layout>
        <c:manualLayout>
          <c:xMode val="edge"/>
          <c:yMode val="edge"/>
          <c:x val="0.83861122952081679"/>
          <c:y val="0.36017714513843696"/>
          <c:w val="0.12521304959060967"/>
          <c:h val="0.2483068814602883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8721043021796"/>
          <c:y val="3.1405070992312129E-2"/>
          <c:w val="0.63696450987104869"/>
          <c:h val="0.96590662357877088"/>
        </c:manualLayout>
      </c:layout>
      <c:barChart>
        <c:barDir val="bar"/>
        <c:grouping val="clustered"/>
        <c:varyColors val="0"/>
        <c:ser>
          <c:idx val="0"/>
          <c:order val="0"/>
          <c:tx>
            <c:strRef>
              <c:f>Sheet1!$B$1</c:f>
              <c:strCache>
                <c:ptCount val="1"/>
                <c:pt idx="0">
                  <c:v>Where do you live during the lecture period / semester?</c:v>
                </c:pt>
              </c:strCache>
            </c:strRef>
          </c:tx>
          <c:spPr>
            <a:solidFill>
              <a:srgbClr val="001C54"/>
            </a:solidFill>
            <a:ln>
              <a:noFill/>
            </a:ln>
            <a:effectLst/>
          </c:spPr>
          <c:invertIfNegative val="0"/>
          <c:dPt>
            <c:idx val="0"/>
            <c:invertIfNegative val="0"/>
            <c:bubble3D val="0"/>
            <c:spPr>
              <a:solidFill>
                <a:srgbClr val="007C82"/>
              </a:solidFill>
              <a:ln>
                <a:noFill/>
              </a:ln>
              <a:effectLst/>
            </c:spPr>
            <c:extLst>
              <c:ext xmlns:c16="http://schemas.microsoft.com/office/drawing/2014/chart" uri="{C3380CC4-5D6E-409C-BE32-E72D297353CC}">
                <c16:uniqueId val="{00000001-03DC-49FE-8F81-937F59B2511B}"/>
              </c:ext>
            </c:extLst>
          </c:dPt>
          <c:dPt>
            <c:idx val="1"/>
            <c:invertIfNegative val="0"/>
            <c:bubble3D val="0"/>
            <c:spPr>
              <a:solidFill>
                <a:srgbClr val="007C82"/>
              </a:solidFill>
              <a:ln>
                <a:noFill/>
              </a:ln>
              <a:effectLst/>
            </c:spPr>
            <c:extLst>
              <c:ext xmlns:c16="http://schemas.microsoft.com/office/drawing/2014/chart" uri="{C3380CC4-5D6E-409C-BE32-E72D297353CC}">
                <c16:uniqueId val="{00000003-03DC-49FE-8F81-937F59B2511B}"/>
              </c:ext>
            </c:extLst>
          </c:dPt>
          <c:dPt>
            <c:idx val="2"/>
            <c:invertIfNegative val="0"/>
            <c:bubble3D val="0"/>
            <c:spPr>
              <a:solidFill>
                <a:srgbClr val="001C54"/>
              </a:solidFill>
              <a:ln>
                <a:noFill/>
              </a:ln>
              <a:effectLst/>
            </c:spPr>
            <c:extLst>
              <c:ext xmlns:c16="http://schemas.microsoft.com/office/drawing/2014/chart" uri="{C3380CC4-5D6E-409C-BE32-E72D297353CC}">
                <c16:uniqueId val="{00000005-03DC-49FE-8F81-937F59B2511B}"/>
              </c:ext>
            </c:extLst>
          </c:dPt>
          <c:dPt>
            <c:idx val="3"/>
            <c:invertIfNegative val="0"/>
            <c:bubble3D val="0"/>
            <c:spPr>
              <a:solidFill>
                <a:srgbClr val="BA0C2F"/>
              </a:solidFill>
              <a:ln>
                <a:noFill/>
              </a:ln>
              <a:effectLst/>
            </c:spPr>
            <c:extLst>
              <c:ext xmlns:c16="http://schemas.microsoft.com/office/drawing/2014/chart" uri="{C3380CC4-5D6E-409C-BE32-E72D297353CC}">
                <c16:uniqueId val="{00000007-03DC-49FE-8F81-937F59B251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03DC-49FE-8F81-937F59B2511B}"/>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03DC-49FE-8F81-937F59B2511B}"/>
              </c:ext>
            </c:extLst>
          </c:dPt>
          <c:dPt>
            <c:idx val="6"/>
            <c:invertIfNegative val="0"/>
            <c:bubble3D val="0"/>
            <c:spPr>
              <a:solidFill>
                <a:schemeClr val="tx2"/>
              </a:solidFill>
              <a:ln>
                <a:noFill/>
              </a:ln>
              <a:effectLst/>
            </c:spPr>
            <c:extLst>
              <c:ext xmlns:c16="http://schemas.microsoft.com/office/drawing/2014/chart" uri="{C3380CC4-5D6E-409C-BE32-E72D297353CC}">
                <c16:uniqueId val="{0000000D-03DC-49FE-8F81-937F59B2511B}"/>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Uopšte nije opravdana</c:v>
                </c:pt>
                <c:pt idx="1">
                  <c:v>Uglavnom nije opravdana</c:v>
                </c:pt>
                <c:pt idx="2">
                  <c:v>NIJE OPRAVDANA (UGLAVNOM+UOPŠTE)</c:v>
                </c:pt>
                <c:pt idx="3">
                  <c:v>OPRAVDANA (UGLAVNOM+U POTPUNOSTI)</c:v>
                </c:pt>
                <c:pt idx="4">
                  <c:v>Uglavnom je opravdana</c:v>
                </c:pt>
                <c:pt idx="5">
                  <c:v>U potpunosti je opravdana</c:v>
                </c:pt>
                <c:pt idx="6">
                  <c:v>Ne zna</c:v>
                </c:pt>
              </c:strCache>
            </c:strRef>
          </c:cat>
          <c:val>
            <c:numRef>
              <c:f>Sheet1!$B$2:$B$8</c:f>
              <c:numCache>
                <c:formatCode>General</c:formatCode>
                <c:ptCount val="7"/>
                <c:pt idx="0">
                  <c:v>44.9</c:v>
                </c:pt>
                <c:pt idx="1">
                  <c:v>27.1</c:v>
                </c:pt>
                <c:pt idx="2">
                  <c:v>72</c:v>
                </c:pt>
                <c:pt idx="3">
                  <c:v>23.4</c:v>
                </c:pt>
                <c:pt idx="4">
                  <c:v>18.100000000000001</c:v>
                </c:pt>
                <c:pt idx="5">
                  <c:v>5.3</c:v>
                </c:pt>
                <c:pt idx="6">
                  <c:v>4.7</c:v>
                </c:pt>
              </c:numCache>
            </c:numRef>
          </c:val>
          <c:extLst>
            <c:ext xmlns:c16="http://schemas.microsoft.com/office/drawing/2014/chart" uri="{C3380CC4-5D6E-409C-BE32-E72D297353CC}">
              <c16:uniqueId val="{0000000E-03DC-49FE-8F81-937F59B2511B}"/>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max val="90"/>
        </c:scaling>
        <c:delete val="1"/>
        <c:axPos val="t"/>
        <c:numFmt formatCode="General" sourceLinked="1"/>
        <c:majorTickMark val="out"/>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79092638117668E-3"/>
          <c:y val="0.29984964912887713"/>
          <c:w val="0.9693480402410537"/>
          <c:h val="0.59090943404535057"/>
        </c:manualLayout>
      </c:layout>
      <c:barChart>
        <c:barDir val="col"/>
        <c:grouping val="clustered"/>
        <c:varyColors val="0"/>
        <c:ser>
          <c:idx val="0"/>
          <c:order val="0"/>
          <c:tx>
            <c:strRef>
              <c:f>Sheet1!$A$2</c:f>
              <c:strCache>
                <c:ptCount val="1"/>
                <c:pt idx="0">
                  <c:v>NIJE OPRAVDANA (UGLAVNOM+UOPŠTE)</c:v>
                </c:pt>
              </c:strCache>
            </c:strRef>
          </c:tx>
          <c:spPr>
            <a:solidFill>
              <a:srgbClr val="007C82"/>
            </a:solidFill>
            <a:ln>
              <a:solidFill>
                <a:schemeClr val="bg1"/>
              </a:solidFill>
            </a:ln>
            <a:effectLst/>
          </c:spPr>
          <c:invertIfNegative val="0"/>
          <c:dPt>
            <c:idx val="0"/>
            <c:invertIfNegative val="0"/>
            <c:bubble3D val="0"/>
            <c:spPr>
              <a:solidFill>
                <a:srgbClr val="007C82"/>
              </a:solidFill>
              <a:ln>
                <a:solidFill>
                  <a:schemeClr val="bg1"/>
                </a:solidFill>
              </a:ln>
              <a:effectLst/>
            </c:spPr>
            <c:extLst>
              <c:ext xmlns:c16="http://schemas.microsoft.com/office/drawing/2014/chart" uri="{C3380CC4-5D6E-409C-BE32-E72D297353CC}">
                <c16:uniqueId val="{00000001-D3E6-42DF-9A99-6A12F1B2DAF9}"/>
              </c:ext>
            </c:extLst>
          </c:dPt>
          <c:dPt>
            <c:idx val="1"/>
            <c:invertIfNegative val="0"/>
            <c:bubble3D val="0"/>
            <c:spPr>
              <a:solidFill>
                <a:srgbClr val="007C82"/>
              </a:solidFill>
              <a:ln>
                <a:solidFill>
                  <a:schemeClr val="bg1"/>
                </a:solidFill>
              </a:ln>
              <a:effectLst/>
            </c:spPr>
            <c:extLst>
              <c:ext xmlns:c16="http://schemas.microsoft.com/office/drawing/2014/chart" uri="{C3380CC4-5D6E-409C-BE32-E72D297353CC}">
                <c16:uniqueId val="{00000003-D3E6-42DF-9A99-6A12F1B2DAF9}"/>
              </c:ext>
            </c:extLst>
          </c:dPt>
          <c:dPt>
            <c:idx val="2"/>
            <c:invertIfNegative val="0"/>
            <c:bubble3D val="0"/>
            <c:spPr>
              <a:solidFill>
                <a:srgbClr val="007C82"/>
              </a:solidFill>
              <a:ln>
                <a:solidFill>
                  <a:schemeClr val="bg1"/>
                </a:solidFill>
              </a:ln>
              <a:effectLst/>
            </c:spPr>
            <c:extLst>
              <c:ext xmlns:c16="http://schemas.microsoft.com/office/drawing/2014/chart" uri="{C3380CC4-5D6E-409C-BE32-E72D297353CC}">
                <c16:uniqueId val="{00000005-D3E6-42DF-9A99-6A12F1B2DAF9}"/>
              </c:ext>
            </c:extLst>
          </c:dPt>
          <c:dPt>
            <c:idx val="3"/>
            <c:invertIfNegative val="0"/>
            <c:bubble3D val="0"/>
            <c:spPr>
              <a:solidFill>
                <a:srgbClr val="007C82"/>
              </a:solidFill>
              <a:ln>
                <a:solidFill>
                  <a:schemeClr val="bg1"/>
                </a:solidFill>
              </a:ln>
              <a:effectLst/>
            </c:spPr>
            <c:extLst>
              <c:ext xmlns:c16="http://schemas.microsoft.com/office/drawing/2014/chart" uri="{C3380CC4-5D6E-409C-BE32-E72D297353CC}">
                <c16:uniqueId val="{00000007-D3E6-42DF-9A99-6A12F1B2DAF9}"/>
              </c:ext>
            </c:extLst>
          </c:dPt>
          <c:dPt>
            <c:idx val="4"/>
            <c:invertIfNegative val="0"/>
            <c:bubble3D val="0"/>
            <c:spPr>
              <a:solidFill>
                <a:srgbClr val="007C82"/>
              </a:solidFill>
              <a:ln>
                <a:solidFill>
                  <a:schemeClr val="bg1"/>
                </a:solidFill>
              </a:ln>
              <a:effectLst/>
            </c:spPr>
            <c:extLst>
              <c:ext xmlns:c16="http://schemas.microsoft.com/office/drawing/2014/chart" uri="{C3380CC4-5D6E-409C-BE32-E72D297353CC}">
                <c16:uniqueId val="{00000009-D3E6-42DF-9A99-6A12F1B2DAF9}"/>
              </c:ext>
            </c:extLst>
          </c:dPt>
          <c:dPt>
            <c:idx val="5"/>
            <c:invertIfNegative val="0"/>
            <c:bubble3D val="0"/>
            <c:spPr>
              <a:solidFill>
                <a:srgbClr val="007C82"/>
              </a:solidFill>
              <a:ln>
                <a:solidFill>
                  <a:schemeClr val="bg1"/>
                </a:solidFill>
              </a:ln>
              <a:effectLst/>
            </c:spPr>
            <c:extLst>
              <c:ext xmlns:c16="http://schemas.microsoft.com/office/drawing/2014/chart" uri="{C3380CC4-5D6E-409C-BE32-E72D297353CC}">
                <c16:uniqueId val="{0000000B-D3E6-42DF-9A99-6A12F1B2DAF9}"/>
              </c:ext>
            </c:extLst>
          </c:dPt>
          <c:dPt>
            <c:idx val="6"/>
            <c:invertIfNegative val="0"/>
            <c:bubble3D val="0"/>
            <c:spPr>
              <a:solidFill>
                <a:srgbClr val="007C82"/>
              </a:solidFill>
              <a:ln>
                <a:solidFill>
                  <a:schemeClr val="bg1"/>
                </a:solidFill>
              </a:ln>
              <a:effectLst/>
            </c:spPr>
            <c:extLst>
              <c:ext xmlns:c16="http://schemas.microsoft.com/office/drawing/2014/chart" uri="{C3380CC4-5D6E-409C-BE32-E72D297353CC}">
                <c16:uniqueId val="{0000000D-D3E6-42DF-9A99-6A12F1B2DAF9}"/>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Sheet1!$B$2:$C$2</c:f>
              <c:numCache>
                <c:formatCode>General</c:formatCode>
                <c:ptCount val="2"/>
                <c:pt idx="0">
                  <c:v>69</c:v>
                </c:pt>
                <c:pt idx="1">
                  <c:v>72</c:v>
                </c:pt>
              </c:numCache>
            </c:numRef>
          </c:val>
          <c:extLst>
            <c:ext xmlns:c16="http://schemas.microsoft.com/office/drawing/2014/chart" uri="{C3380CC4-5D6E-409C-BE32-E72D297353CC}">
              <c16:uniqueId val="{0000000E-D3E6-42DF-9A99-6A12F1B2DAF9}"/>
            </c:ext>
          </c:extLst>
        </c:ser>
        <c:ser>
          <c:idx val="1"/>
          <c:order val="1"/>
          <c:tx>
            <c:strRef>
              <c:f>Sheet1!$A$3</c:f>
              <c:strCache>
                <c:ptCount val="1"/>
                <c:pt idx="0">
                  <c:v>OPRAVDANA (UGLAVNOM+U POTPUNOSTI)</c:v>
                </c:pt>
              </c:strCache>
            </c:strRef>
          </c:tx>
          <c:spPr>
            <a:solidFill>
              <a:srgbClr val="9F1535"/>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Sheet1!$B$3:$C$3</c:f>
              <c:numCache>
                <c:formatCode>General</c:formatCode>
                <c:ptCount val="2"/>
                <c:pt idx="0">
                  <c:v>26</c:v>
                </c:pt>
                <c:pt idx="1">
                  <c:v>23</c:v>
                </c:pt>
              </c:numCache>
            </c:numRef>
          </c:val>
          <c:extLst>
            <c:ext xmlns:c16="http://schemas.microsoft.com/office/drawing/2014/chart" uri="{C3380CC4-5D6E-409C-BE32-E72D297353CC}">
              <c16:uniqueId val="{0000000F-D3E6-42DF-9A99-6A12F1B2DAF9}"/>
            </c:ext>
          </c:extLst>
        </c:ser>
        <c:ser>
          <c:idx val="2"/>
          <c:order val="2"/>
          <c:tx>
            <c:strRef>
              <c:f>Sheet1!$A$4</c:f>
              <c:strCache>
                <c:ptCount val="1"/>
                <c:pt idx="0">
                  <c:v>NE ZNAM </c:v>
                </c:pt>
              </c:strCache>
            </c:strRef>
          </c:tx>
          <c:spPr>
            <a:solidFill>
              <a:schemeClr val="accent2"/>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Septembar 2017</c:v>
                </c:pt>
                <c:pt idx="1">
                  <c:v>Februar 2022</c:v>
                </c:pt>
              </c:strCache>
            </c:strRef>
          </c:cat>
          <c:val>
            <c:numRef>
              <c:f>Sheet1!$B$4:$C$4</c:f>
              <c:numCache>
                <c:formatCode>General</c:formatCode>
                <c:ptCount val="2"/>
                <c:pt idx="0">
                  <c:v>5</c:v>
                </c:pt>
                <c:pt idx="1">
                  <c:v>5</c:v>
                </c:pt>
              </c:numCache>
            </c:numRef>
          </c:val>
          <c:extLst>
            <c:ext xmlns:c16="http://schemas.microsoft.com/office/drawing/2014/chart" uri="{C3380CC4-5D6E-409C-BE32-E72D297353CC}">
              <c16:uniqueId val="{0000000F-D2EE-413F-B781-18460A0C7268}"/>
            </c:ext>
          </c:extLst>
        </c:ser>
        <c:dLbls>
          <c:showLegendKey val="0"/>
          <c:showVal val="0"/>
          <c:showCatName val="0"/>
          <c:showSerName val="0"/>
          <c:showPercent val="0"/>
          <c:showBubbleSize val="0"/>
        </c:dLbls>
        <c:gapWidth val="30"/>
        <c:axId val="919559056"/>
        <c:axId val="919562336"/>
      </c:barChart>
      <c:catAx>
        <c:axId val="9195590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max val="80"/>
        </c:scaling>
        <c:delete val="1"/>
        <c:axPos val="l"/>
        <c:numFmt formatCode="General" sourceLinked="1"/>
        <c:majorTickMark val="out"/>
        <c:minorTickMark val="none"/>
        <c:tickLblPos val="nextTo"/>
        <c:crossAx val="919559056"/>
        <c:crosses val="autoZero"/>
        <c:crossBetween val="between"/>
      </c:valAx>
      <c:spPr>
        <a:noFill/>
        <a:ln>
          <a:noFill/>
        </a:ln>
        <a:effectLst/>
      </c:spPr>
    </c:plotArea>
    <c:legend>
      <c:legendPos val="t"/>
      <c:layout>
        <c:manualLayout>
          <c:xMode val="edge"/>
          <c:yMode val="edge"/>
          <c:x val="3.0939546319058834E-3"/>
          <c:y val="4.9327981932732141E-2"/>
          <c:w val="0.92225915207615328"/>
          <c:h val="0.203632955149517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0.00355</cdr:x>
      <cdr:y>0.28333</cdr:y>
    </cdr:from>
    <cdr:to>
      <cdr:x>0.97365</cdr:x>
      <cdr:y>0.57222</cdr:y>
    </cdr:to>
    <cdr:sp macro="" textlink="">
      <cdr:nvSpPr>
        <cdr:cNvPr id="2" name="Rectangle: Rounded Corners 1">
          <a:extLst xmlns:a="http://schemas.openxmlformats.org/drawingml/2006/main">
            <a:ext uri="{FF2B5EF4-FFF2-40B4-BE49-F238E27FC236}">
              <a16:creationId xmlns:a16="http://schemas.microsoft.com/office/drawing/2014/main" id="{CCF5F148-A6C5-42A9-95F5-302790219C8B}"/>
            </a:ext>
          </a:extLst>
        </cdr:cNvPr>
        <cdr:cNvSpPr/>
      </cdr:nvSpPr>
      <cdr:spPr>
        <a:xfrm xmlns:a="http://schemas.openxmlformats.org/drawingml/2006/main">
          <a:off x="17264" y="971550"/>
          <a:ext cx="4717775" cy="990604"/>
        </a:xfrm>
        <a:prstGeom xmlns:a="http://schemas.openxmlformats.org/drawingml/2006/main" prst="roundRect">
          <a:avLst/>
        </a:prstGeom>
        <a:noFill xmlns:a="http://schemas.openxmlformats.org/drawingml/2006/main"/>
        <a:ln xmlns:a="http://schemas.openxmlformats.org/drawingml/2006/main" w="12700" cap="flat" cmpd="sng" algn="ctr">
          <a:solidFill>
            <a:srgbClr val="007681"/>
          </a:solid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3234" rtl="0" eaLnBrk="1" latinLnBrk="0" hangingPunct="1">
            <a:defRPr sz="1800" kern="1200">
              <a:solidFill>
                <a:schemeClr val="tx1"/>
              </a:solidFill>
              <a:latin typeface="+mn-lt"/>
              <a:ea typeface="+mn-ea"/>
              <a:cs typeface="+mn-cs"/>
            </a:defRPr>
          </a:lvl1pPr>
          <a:lvl2pPr marL="456618" algn="l" defTabSz="913234" rtl="0" eaLnBrk="1" latinLnBrk="0" hangingPunct="1">
            <a:defRPr sz="1800" kern="1200">
              <a:solidFill>
                <a:schemeClr val="tx1"/>
              </a:solidFill>
              <a:latin typeface="+mn-lt"/>
              <a:ea typeface="+mn-ea"/>
              <a:cs typeface="+mn-cs"/>
            </a:defRPr>
          </a:lvl2pPr>
          <a:lvl3pPr marL="913234" algn="l" defTabSz="913234" rtl="0" eaLnBrk="1" latinLnBrk="0" hangingPunct="1">
            <a:defRPr sz="1800" kern="1200">
              <a:solidFill>
                <a:schemeClr val="tx1"/>
              </a:solidFill>
              <a:latin typeface="+mn-lt"/>
              <a:ea typeface="+mn-ea"/>
              <a:cs typeface="+mn-cs"/>
            </a:defRPr>
          </a:lvl3pPr>
          <a:lvl4pPr marL="1369855" algn="l" defTabSz="913234" rtl="0" eaLnBrk="1" latinLnBrk="0" hangingPunct="1">
            <a:defRPr sz="1800" kern="1200">
              <a:solidFill>
                <a:schemeClr val="tx1"/>
              </a:solidFill>
              <a:latin typeface="+mn-lt"/>
              <a:ea typeface="+mn-ea"/>
              <a:cs typeface="+mn-cs"/>
            </a:defRPr>
          </a:lvl4pPr>
          <a:lvl5pPr marL="1826470" algn="l" defTabSz="913234" rtl="0" eaLnBrk="1" latinLnBrk="0" hangingPunct="1">
            <a:defRPr sz="1800" kern="1200">
              <a:solidFill>
                <a:schemeClr val="tx1"/>
              </a:solidFill>
              <a:latin typeface="+mn-lt"/>
              <a:ea typeface="+mn-ea"/>
              <a:cs typeface="+mn-cs"/>
            </a:defRPr>
          </a:lvl5pPr>
          <a:lvl6pPr marL="2283091" algn="l" defTabSz="913234" rtl="0" eaLnBrk="1" latinLnBrk="0" hangingPunct="1">
            <a:defRPr sz="1800" kern="1200">
              <a:solidFill>
                <a:schemeClr val="tx1"/>
              </a:solidFill>
              <a:latin typeface="+mn-lt"/>
              <a:ea typeface="+mn-ea"/>
              <a:cs typeface="+mn-cs"/>
            </a:defRPr>
          </a:lvl6pPr>
          <a:lvl7pPr marL="2739709" algn="l" defTabSz="913234" rtl="0" eaLnBrk="1" latinLnBrk="0" hangingPunct="1">
            <a:defRPr sz="1800" kern="1200">
              <a:solidFill>
                <a:schemeClr val="tx1"/>
              </a:solidFill>
              <a:latin typeface="+mn-lt"/>
              <a:ea typeface="+mn-ea"/>
              <a:cs typeface="+mn-cs"/>
            </a:defRPr>
          </a:lvl7pPr>
          <a:lvl8pPr marL="3196325" algn="l" defTabSz="913234" rtl="0" eaLnBrk="1" latinLnBrk="0" hangingPunct="1">
            <a:defRPr sz="1800" kern="1200">
              <a:solidFill>
                <a:schemeClr val="tx1"/>
              </a:solidFill>
              <a:latin typeface="+mn-lt"/>
              <a:ea typeface="+mn-ea"/>
              <a:cs typeface="+mn-cs"/>
            </a:defRPr>
          </a:lvl8pPr>
          <a:lvl9pPr marL="3652944" algn="l" defTabSz="913234"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582161-0165-4152-93E1-AF82D9A7C1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2FF50B1-505F-4AE8-BC35-BAF4D964EA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0ADB02-C50F-4231-B2BF-DC7D619F6A44}" type="datetimeFigureOut">
              <a:rPr lang="en-US" smtClean="0"/>
              <a:t>4/29/2022</a:t>
            </a:fld>
            <a:endParaRPr lang="en-US" dirty="0"/>
          </a:p>
        </p:txBody>
      </p:sp>
      <p:sp>
        <p:nvSpPr>
          <p:cNvPr id="4" name="Footer Placeholder 3">
            <a:extLst>
              <a:ext uri="{FF2B5EF4-FFF2-40B4-BE49-F238E27FC236}">
                <a16:creationId xmlns:a16="http://schemas.microsoft.com/office/drawing/2014/main" id="{6FBFC6FD-8488-46D9-A842-5D20016D00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770163-4BD1-42C2-897D-6B3ED96588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82FC90-6C9A-4FFE-AEF5-9838D87E6634}" type="slidenum">
              <a:rPr lang="en-US" smtClean="0"/>
              <a:t>‹#›</a:t>
            </a:fld>
            <a:endParaRPr lang="en-US" dirty="0"/>
          </a:p>
        </p:txBody>
      </p:sp>
    </p:spTree>
    <p:extLst>
      <p:ext uri="{BB962C8B-B14F-4D97-AF65-F5344CB8AC3E}">
        <p14:creationId xmlns:p14="http://schemas.microsoft.com/office/powerpoint/2010/main" val="347115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A9777-FE91-4EB0-996A-C8AE0DCF204E}" type="datetimeFigureOut">
              <a:rPr lang="en-US" smtClean="0"/>
              <a:t>4/29/2022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7B6CB-C045-4C39-A0D2-91FAA94D4EDD}" type="slidenum">
              <a:rPr lang="en-US" smtClean="0"/>
              <a:t>‹#›</a:t>
            </a:fld>
            <a:endParaRPr lang="en-US" dirty="0"/>
          </a:p>
        </p:txBody>
      </p:sp>
    </p:spTree>
    <p:extLst>
      <p:ext uri="{BB962C8B-B14F-4D97-AF65-F5344CB8AC3E}">
        <p14:creationId xmlns:p14="http://schemas.microsoft.com/office/powerpoint/2010/main" val="2879234009"/>
      </p:ext>
    </p:extLst>
  </p:cSld>
  <p:clrMap bg1="lt1" tx1="dk1" bg2="lt2" tx2="dk2" accent1="accent1" accent2="accent2" accent3="accent3" accent4="accent4" accent5="accent5" accent6="accent6" hlink="hlink" folHlink="folHlink"/>
  <p:notesStyle>
    <a:lvl1pPr marL="0" algn="l" defTabSz="913234" rtl="0" eaLnBrk="1" latinLnBrk="0" hangingPunct="1">
      <a:defRPr sz="1200" kern="1200">
        <a:solidFill>
          <a:schemeClr val="tx1"/>
        </a:solidFill>
        <a:latin typeface="+mn-lt"/>
        <a:ea typeface="+mn-ea"/>
        <a:cs typeface="+mn-cs"/>
      </a:defRPr>
    </a:lvl1pPr>
    <a:lvl2pPr marL="456618" algn="l" defTabSz="913234" rtl="0" eaLnBrk="1" latinLnBrk="0" hangingPunct="1">
      <a:defRPr sz="1200" kern="1200">
        <a:solidFill>
          <a:schemeClr val="tx1"/>
        </a:solidFill>
        <a:latin typeface="+mn-lt"/>
        <a:ea typeface="+mn-ea"/>
        <a:cs typeface="+mn-cs"/>
      </a:defRPr>
    </a:lvl2pPr>
    <a:lvl3pPr marL="913234" algn="l" defTabSz="913234" rtl="0" eaLnBrk="1" latinLnBrk="0" hangingPunct="1">
      <a:defRPr sz="1200" kern="1200">
        <a:solidFill>
          <a:schemeClr val="tx1"/>
        </a:solidFill>
        <a:latin typeface="+mn-lt"/>
        <a:ea typeface="+mn-ea"/>
        <a:cs typeface="+mn-cs"/>
      </a:defRPr>
    </a:lvl3pPr>
    <a:lvl4pPr marL="1369855" algn="l" defTabSz="913234" rtl="0" eaLnBrk="1" latinLnBrk="0" hangingPunct="1">
      <a:defRPr sz="1200" kern="1200">
        <a:solidFill>
          <a:schemeClr val="tx1"/>
        </a:solidFill>
        <a:latin typeface="+mn-lt"/>
        <a:ea typeface="+mn-ea"/>
        <a:cs typeface="+mn-cs"/>
      </a:defRPr>
    </a:lvl4pPr>
    <a:lvl5pPr marL="1826470" algn="l" defTabSz="913234" rtl="0" eaLnBrk="1" latinLnBrk="0" hangingPunct="1">
      <a:defRPr sz="1200" kern="1200">
        <a:solidFill>
          <a:schemeClr val="tx1"/>
        </a:solidFill>
        <a:latin typeface="+mn-lt"/>
        <a:ea typeface="+mn-ea"/>
        <a:cs typeface="+mn-cs"/>
      </a:defRPr>
    </a:lvl5pPr>
    <a:lvl6pPr marL="2283091" algn="l" defTabSz="913234" rtl="0" eaLnBrk="1" latinLnBrk="0" hangingPunct="1">
      <a:defRPr sz="1200" kern="1200">
        <a:solidFill>
          <a:schemeClr val="tx1"/>
        </a:solidFill>
        <a:latin typeface="+mn-lt"/>
        <a:ea typeface="+mn-ea"/>
        <a:cs typeface="+mn-cs"/>
      </a:defRPr>
    </a:lvl6pPr>
    <a:lvl7pPr marL="2739709" algn="l" defTabSz="913234" rtl="0" eaLnBrk="1" latinLnBrk="0" hangingPunct="1">
      <a:defRPr sz="1200" kern="1200">
        <a:solidFill>
          <a:schemeClr val="tx1"/>
        </a:solidFill>
        <a:latin typeface="+mn-lt"/>
        <a:ea typeface="+mn-ea"/>
        <a:cs typeface="+mn-cs"/>
      </a:defRPr>
    </a:lvl7pPr>
    <a:lvl8pPr marL="3196325" algn="l" defTabSz="913234" rtl="0" eaLnBrk="1" latinLnBrk="0" hangingPunct="1">
      <a:defRPr sz="1200" kern="1200">
        <a:solidFill>
          <a:schemeClr val="tx1"/>
        </a:solidFill>
        <a:latin typeface="+mn-lt"/>
        <a:ea typeface="+mn-ea"/>
        <a:cs typeface="+mn-cs"/>
      </a:defRPr>
    </a:lvl8pPr>
    <a:lvl9pPr marL="3652944" algn="l" defTabSz="9132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30585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11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234" rtl="0" eaLnBrk="1" fontAlgn="auto" latinLnBrk="0" hangingPunct="1">
              <a:lnSpc>
                <a:spcPct val="100000"/>
              </a:lnSpc>
              <a:spcBef>
                <a:spcPts val="0"/>
              </a:spcBef>
              <a:spcAft>
                <a:spcPts val="0"/>
              </a:spcAft>
              <a:buClrTx/>
              <a:buSzTx/>
              <a:buFontTx/>
              <a:buNone/>
              <a:tabLst/>
              <a:defRPr/>
            </a:pPr>
            <a:fld id="{E037B6CB-C045-4C39-A0D2-91FAA94D4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23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521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234" rtl="0" eaLnBrk="1" fontAlgn="auto" latinLnBrk="0" hangingPunct="1">
              <a:lnSpc>
                <a:spcPct val="100000"/>
              </a:lnSpc>
              <a:spcBef>
                <a:spcPts val="0"/>
              </a:spcBef>
              <a:spcAft>
                <a:spcPts val="0"/>
              </a:spcAft>
              <a:buClrTx/>
              <a:buSzTx/>
              <a:buFontTx/>
              <a:buNone/>
              <a:tabLst/>
              <a:defRPr/>
            </a:pPr>
            <a:fld id="{E037B6CB-C045-4C39-A0D2-91FAA94D4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23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89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234" rtl="0" eaLnBrk="1" fontAlgn="auto" latinLnBrk="0" hangingPunct="1">
              <a:lnSpc>
                <a:spcPct val="100000"/>
              </a:lnSpc>
              <a:spcBef>
                <a:spcPts val="0"/>
              </a:spcBef>
              <a:spcAft>
                <a:spcPts val="0"/>
              </a:spcAft>
              <a:buClrTx/>
              <a:buSzTx/>
              <a:buFontTx/>
              <a:buNone/>
              <a:tabLst/>
              <a:defRPr/>
            </a:pPr>
            <a:fld id="{E037B6CB-C045-4C39-A0D2-91FAA94D4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23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42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lang="sr-Latn-RS" sz="1200" b="1" i="1" kern="600" dirty="0"/>
              <a:t>* </a:t>
            </a:r>
            <a:r>
              <a:rPr lang="en-US" sz="1200" i="1" kern="600" dirty="0"/>
              <a:t>Stavka</a:t>
            </a:r>
            <a:r>
              <a:rPr lang="sr-Latn-RS" sz="1200" i="1" kern="600" dirty="0"/>
              <a:t>: “Rad u sivoj zoni predstavlja način preživljavanja za siromašne građane i porodice” je u 2017. godini bila formulisan</a:t>
            </a:r>
            <a:r>
              <a:rPr lang="en-US" sz="1200" i="1" kern="600" dirty="0"/>
              <a:t>a</a:t>
            </a:r>
            <a:r>
              <a:rPr lang="sr-Latn-RS" sz="1200" i="1" kern="600" dirty="0"/>
              <a:t>: “Siva ekomonija je način preživljavanja za siromašne“                                                                                                                   </a:t>
            </a:r>
            <a:r>
              <a:rPr lang="sr-Latn-RS" sz="1200" b="1" i="1" kern="600" dirty="0"/>
              <a:t>* </a:t>
            </a:r>
            <a:r>
              <a:rPr lang="en-US" sz="1200" i="1" kern="600" dirty="0"/>
              <a:t>Stavka </a:t>
            </a:r>
            <a:r>
              <a:rPr lang="sr-Latn-RS" sz="1200" i="1" kern="600" dirty="0"/>
              <a:t>: “Siva ekonomija suštinski ne utiče na moj život“je u 2017. godini bila formulisan</a:t>
            </a:r>
            <a:r>
              <a:rPr lang="en-US" sz="1200" i="1" kern="600" dirty="0"/>
              <a:t>a</a:t>
            </a:r>
            <a:r>
              <a:rPr lang="sr-Latn-RS" sz="1200" i="1" kern="600" dirty="0"/>
              <a:t>: “Siva ekonomija suštinski nema negativnih uticaja na moj život“ </a:t>
            </a:r>
            <a:r>
              <a:rPr lang="en-US" sz="1200" i="1" kern="600" dirty="0"/>
              <a:t>                                                                                                                     *</a:t>
            </a:r>
            <a:r>
              <a:rPr lang="sr-Latn-RS" sz="1200" i="1" kern="600" dirty="0"/>
              <a:t> </a:t>
            </a:r>
            <a:r>
              <a:rPr lang="en-US" sz="1200" i="1" kern="600" dirty="0"/>
              <a:t>Stavka </a:t>
            </a:r>
            <a:r>
              <a:rPr lang="sr-Latn-RS" sz="1200" i="1" kern="600" dirty="0"/>
              <a:t>: “ Siva ekonomija ugrožava zdravlje i bezbednost potrošača, jer proizvodi ne prolaze kroz potrebne kontrole kvaliteta i ispravnosti “je u 2017. godini bila formulisan</a:t>
            </a:r>
            <a:r>
              <a:rPr lang="en-US" sz="1200" i="1" kern="600" dirty="0"/>
              <a:t>a</a:t>
            </a:r>
            <a:r>
              <a:rPr lang="sr-Latn-RS" sz="1200" i="1" kern="600" dirty="0"/>
              <a:t>: “</a:t>
            </a:r>
            <a:r>
              <a:rPr lang="sv-SE" sz="1200" i="1" kern="600" dirty="0"/>
              <a:t>Siva ekonomija smanjuje prihode države”</a:t>
            </a:r>
            <a:endParaRPr lang="sr-Latn-RS" sz="1200" i="1" kern="600" dirty="0"/>
          </a:p>
          <a:p>
            <a:endParaRPr lang="en-US" dirty="0"/>
          </a:p>
        </p:txBody>
      </p:sp>
      <p:sp>
        <p:nvSpPr>
          <p:cNvPr id="4" name="Slide Number Placeholder 3"/>
          <p:cNvSpPr>
            <a:spLocks noGrp="1"/>
          </p:cNvSpPr>
          <p:nvPr>
            <p:ph type="sldNum" sz="quarter" idx="5"/>
          </p:nvPr>
        </p:nvSpPr>
        <p:spPr/>
        <p:txBody>
          <a:bodyPr/>
          <a:lstStyle/>
          <a:p>
            <a:fld id="{E037B6CB-C045-4C39-A0D2-91FAA94D4EDD}" type="slidenum">
              <a:rPr lang="en-US" smtClean="0"/>
              <a:t>12</a:t>
            </a:fld>
            <a:endParaRPr lang="en-US" dirty="0"/>
          </a:p>
        </p:txBody>
      </p:sp>
    </p:spTree>
    <p:extLst>
      <p:ext uri="{BB962C8B-B14F-4D97-AF65-F5344CB8AC3E}">
        <p14:creationId xmlns:p14="http://schemas.microsoft.com/office/powerpoint/2010/main" val="341499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37B6CB-C045-4C39-A0D2-91FAA94D4EDD}" type="slidenum">
              <a:rPr lang="en-US" smtClean="0"/>
              <a:t>17</a:t>
            </a:fld>
            <a:endParaRPr lang="en-US" dirty="0"/>
          </a:p>
        </p:txBody>
      </p:sp>
    </p:spTree>
    <p:extLst>
      <p:ext uri="{BB962C8B-B14F-4D97-AF65-F5344CB8AC3E}">
        <p14:creationId xmlns:p14="http://schemas.microsoft.com/office/powerpoint/2010/main" val="254756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234" rtl="0" eaLnBrk="1" fontAlgn="auto" latinLnBrk="0" hangingPunct="1">
              <a:lnSpc>
                <a:spcPct val="100000"/>
              </a:lnSpc>
              <a:spcBef>
                <a:spcPts val="0"/>
              </a:spcBef>
              <a:spcAft>
                <a:spcPts val="0"/>
              </a:spcAft>
              <a:buClrTx/>
              <a:buSzTx/>
              <a:buFontTx/>
              <a:buNone/>
              <a:tabLst/>
              <a:defRPr/>
            </a:pPr>
            <a:fld id="{E037B6CB-C045-4C39-A0D2-91FAA94D4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23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2881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37B6CB-C045-4C39-A0D2-91FAA94D4EDD}" type="slidenum">
              <a:rPr lang="en-US" smtClean="0"/>
              <a:t>24</a:t>
            </a:fld>
            <a:endParaRPr lang="en-US" dirty="0"/>
          </a:p>
        </p:txBody>
      </p:sp>
    </p:spTree>
    <p:extLst>
      <p:ext uri="{BB962C8B-B14F-4D97-AF65-F5344CB8AC3E}">
        <p14:creationId xmlns:p14="http://schemas.microsoft.com/office/powerpoint/2010/main" val="3521144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 2 - Image Left">
    <p:spTree>
      <p:nvGrpSpPr>
        <p:cNvPr id="1" name=""/>
        <p:cNvGrpSpPr/>
        <p:nvPr/>
      </p:nvGrpSpPr>
      <p:grpSpPr>
        <a:xfrm>
          <a:off x="0" y="0"/>
          <a:ext cx="0" cy="0"/>
          <a:chOff x="0" y="0"/>
          <a:chExt cx="0" cy="0"/>
        </a:xfrm>
      </p:grpSpPr>
      <p:sp>
        <p:nvSpPr>
          <p:cNvPr id="13" name="Rectangle 6"/>
          <p:cNvSpPr/>
          <p:nvPr userDrawn="1"/>
        </p:nvSpPr>
        <p:spPr bwMode="gray">
          <a:xfrm>
            <a:off x="0" y="4"/>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26" tIns="48965" rIns="97926" bIns="48965" numCol="1" spcCol="0" rtlCol="0" fromWordArt="0" anchor="ctr" anchorCtr="0" forceAA="0" compatLnSpc="1">
            <a:prstTxWarp prst="textNoShape">
              <a:avLst/>
            </a:prstTxWarp>
            <a:noAutofit/>
          </a:bodyPr>
          <a:lstStyle/>
          <a:p>
            <a:pPr algn="ctr" defTabSz="715269">
              <a:lnSpc>
                <a:spcPct val="110000"/>
              </a:lnSpc>
              <a:spcBef>
                <a:spcPts val="1633"/>
              </a:spcBef>
              <a:buClr>
                <a:srgbClr val="222223"/>
              </a:buClr>
            </a:pPr>
            <a:endParaRPr lang="en-GB" sz="1400" dirty="0">
              <a:solidFill>
                <a:prstClr val="white"/>
              </a:solidFill>
            </a:endParaRPr>
          </a:p>
        </p:txBody>
      </p:sp>
      <p:sp>
        <p:nvSpPr>
          <p:cNvPr id="8" name="Picture Placeholder 7"/>
          <p:cNvSpPr>
            <a:spLocks noGrp="1"/>
          </p:cNvSpPr>
          <p:nvPr>
            <p:ph type="pic" sz="quarter" idx="11" hasCustomPrompt="1"/>
          </p:nvPr>
        </p:nvSpPr>
        <p:spPr>
          <a:xfrm>
            <a:off x="123301" y="122028"/>
            <a:ext cx="4391626" cy="4896768"/>
          </a:xfrm>
          <a:solidFill>
            <a:schemeClr val="tx1">
              <a:lumMod val="10000"/>
              <a:lumOff val="90000"/>
            </a:schemeClr>
          </a:solidFill>
        </p:spPr>
        <p:txBody>
          <a:bodyPr>
            <a:normAutofit/>
          </a:bodyPr>
          <a:lstStyle>
            <a:lvl1pPr marL="0" indent="0">
              <a:buNone/>
              <a:defRPr sz="1900" baseline="0"/>
            </a:lvl1pPr>
          </a:lstStyle>
          <a:p>
            <a:r>
              <a:rPr lang="en-GB" dirty="0"/>
              <a:t>A picture can be inserted here, it can be left blank or it can be filled in another colour</a:t>
            </a:r>
          </a:p>
        </p:txBody>
      </p:sp>
      <p:sp>
        <p:nvSpPr>
          <p:cNvPr id="4" name="Rectangle 3"/>
          <p:cNvSpPr/>
          <p:nvPr userDrawn="1"/>
        </p:nvSpPr>
        <p:spPr bwMode="gray">
          <a:xfrm>
            <a:off x="4512989" y="73619"/>
            <a:ext cx="122467" cy="49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41" tIns="56319" rIns="112641" bIns="56319" numCol="1" spcCol="0" rtlCol="0" fromWordArt="0" anchor="ctr" anchorCtr="0" forceAA="0" compatLnSpc="1">
            <a:prstTxWarp prst="textNoShape">
              <a:avLst/>
            </a:prstTxWarp>
            <a:noAutofit/>
          </a:bodyPr>
          <a:lstStyle/>
          <a:p>
            <a:pPr algn="ctr" defTabSz="715269">
              <a:lnSpc>
                <a:spcPct val="110000"/>
              </a:lnSpc>
              <a:spcBef>
                <a:spcPts val="1878"/>
              </a:spcBef>
              <a:buClr>
                <a:srgbClr val="222223"/>
              </a:buClr>
            </a:pPr>
            <a:endParaRPr lang="en-GB" sz="2200" dirty="0">
              <a:solidFill>
                <a:prstClr val="white"/>
              </a:solidFill>
              <a:latin typeface="Segoe UI Light" panose="020B0502040204020203" pitchFamily="34" charset="0"/>
            </a:endParaRPr>
          </a:p>
        </p:txBody>
      </p:sp>
      <p:sp>
        <p:nvSpPr>
          <p:cNvPr id="14" name="Title 1"/>
          <p:cNvSpPr>
            <a:spLocks noGrp="1"/>
          </p:cNvSpPr>
          <p:nvPr>
            <p:ph type="ctrTitle" hasCustomPrompt="1"/>
          </p:nvPr>
        </p:nvSpPr>
        <p:spPr bwMode="gray">
          <a:xfrm>
            <a:off x="4848287" y="1675281"/>
            <a:ext cx="1548426" cy="408516"/>
          </a:xfrm>
          <a:solidFill>
            <a:schemeClr val="accent3"/>
          </a:solidFill>
        </p:spPr>
        <p:txBody>
          <a:bodyPr wrap="none" lIns="56319" tIns="48965" rIns="563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848286" y="2179890"/>
            <a:ext cx="2347188" cy="324512"/>
          </a:xfrm>
          <a:solidFill>
            <a:schemeClr val="tx2"/>
          </a:solidFill>
        </p:spPr>
        <p:txBody>
          <a:bodyPr wrap="none" lIns="48965" tIns="0" bIns="0">
            <a:spAutoFit/>
          </a:bodyPr>
          <a:lstStyle>
            <a:lvl1pPr marL="0" indent="0">
              <a:lnSpc>
                <a:spcPts val="2789"/>
              </a:lnSpc>
              <a:spcBef>
                <a:spcPts val="408"/>
              </a:spcBef>
              <a:spcAft>
                <a:spcPts val="0"/>
              </a:spcAft>
              <a:buNone/>
              <a:defRPr sz="1900" b="1">
                <a:solidFill>
                  <a:schemeClr val="bg1"/>
                </a:solidFill>
                <a:latin typeface="+mj-lt"/>
              </a:defRPr>
            </a:lvl1pPr>
            <a:lvl2pPr marL="357635" indent="0">
              <a:buNone/>
              <a:defRPr/>
            </a:lvl2pPr>
            <a:lvl3pPr marL="715270" indent="0">
              <a:buNone/>
              <a:defRPr/>
            </a:lvl3pPr>
            <a:lvl4pPr marL="1072905" indent="0">
              <a:buNone/>
              <a:defRPr/>
            </a:lvl4pPr>
            <a:lvl5pPr marL="1430539" indent="0">
              <a:buNone/>
              <a:defRPr/>
            </a:lvl5pPr>
          </a:lstStyle>
          <a:p>
            <a:pPr lvl="0"/>
            <a:r>
              <a:rPr lang="en-US" dirty="0"/>
              <a:t>Click to edit subtitle</a:t>
            </a:r>
          </a:p>
        </p:txBody>
      </p:sp>
      <p:sp>
        <p:nvSpPr>
          <p:cNvPr id="18" name="Text Placeholder 8"/>
          <p:cNvSpPr>
            <a:spLocks noGrp="1"/>
          </p:cNvSpPr>
          <p:nvPr>
            <p:ph type="body" sz="quarter" idx="13"/>
          </p:nvPr>
        </p:nvSpPr>
        <p:spPr>
          <a:xfrm>
            <a:off x="4848568" y="2669716"/>
            <a:ext cx="3920709" cy="1419815"/>
          </a:xfrm>
        </p:spPr>
        <p:txBody>
          <a:bodyPr lIns="0" tIns="0" rIns="0" bIns="0">
            <a:noAutofit/>
          </a:bodyPr>
          <a:lstStyle>
            <a:lvl1pPr marL="0" indent="0">
              <a:buNone/>
              <a:defRPr sz="1400">
                <a:solidFill>
                  <a:schemeClr val="bg1"/>
                </a:solidFill>
              </a:defRPr>
            </a:lvl1pPr>
            <a:lvl2pPr marL="357635" indent="0">
              <a:buNone/>
              <a:defRPr sz="1400">
                <a:solidFill>
                  <a:schemeClr val="bg1"/>
                </a:solidFill>
              </a:defRPr>
            </a:lvl2pPr>
            <a:lvl3pPr marL="715270" indent="0">
              <a:buNone/>
              <a:defRPr sz="1200">
                <a:solidFill>
                  <a:schemeClr val="bg1"/>
                </a:solidFill>
              </a:defRPr>
            </a:lvl3pPr>
            <a:lvl4pPr marL="1072905" indent="0">
              <a:buNone/>
              <a:defRPr sz="1200">
                <a:solidFill>
                  <a:schemeClr val="bg1"/>
                </a:solidFill>
              </a:defRPr>
            </a:lvl4pPr>
            <a:lvl5pPr marL="1430539" indent="0">
              <a:buNone/>
              <a:defRPr sz="1200">
                <a:solidFill>
                  <a:schemeClr val="bg1"/>
                </a:solidFill>
              </a:defRPr>
            </a:lvl5pPr>
          </a:lstStyle>
          <a:p>
            <a:pPr lvl="0"/>
            <a:r>
              <a:rPr lang="en-US"/>
              <a:t>Click to edit Master text styles</a:t>
            </a:r>
          </a:p>
        </p:txBody>
      </p:sp>
      <p:sp>
        <p:nvSpPr>
          <p:cNvPr id="11" name="TextBox 10"/>
          <p:cNvSpPr txBox="1"/>
          <p:nvPr userDrawn="1"/>
        </p:nvSpPr>
        <p:spPr>
          <a:xfrm>
            <a:off x="8747293" y="5033569"/>
            <a:ext cx="289891" cy="93615"/>
          </a:xfrm>
          <a:prstGeom prst="rect">
            <a:avLst/>
          </a:prstGeom>
          <a:noFill/>
        </p:spPr>
        <p:txBody>
          <a:bodyPr wrap="square" lIns="0" tIns="0" rIns="0" bIns="0" rtlCol="0">
            <a:spAutoFit/>
          </a:bodyPr>
          <a:lstStyle/>
          <a:p>
            <a:pPr algn="r" defTabSz="715269">
              <a:lnSpc>
                <a:spcPct val="110000"/>
              </a:lnSpc>
              <a:spcBef>
                <a:spcPts val="1878"/>
              </a:spcBef>
              <a:buClr>
                <a:srgbClr val="222223"/>
              </a:buClr>
            </a:pPr>
            <a:fld id="{08492756-E806-4604-9C5F-A6997CE6540C}" type="slidenum">
              <a:rPr lang="en-GB" sz="600" smtClean="0">
                <a:solidFill>
                  <a:srgbClr val="222223"/>
                </a:solidFill>
                <a:latin typeface="Segoe UI Light" panose="020B0502040204020203" pitchFamily="34" charset="0"/>
              </a:rPr>
              <a:pPr algn="r" defTabSz="715269">
                <a:lnSpc>
                  <a:spcPct val="110000"/>
                </a:lnSpc>
                <a:spcBef>
                  <a:spcPts val="1878"/>
                </a:spcBef>
                <a:buClr>
                  <a:srgbClr val="222223"/>
                </a:buClr>
              </a:pPr>
              <a:t>‹#›</a:t>
            </a:fld>
            <a:endParaRPr lang="en-GB" sz="600" dirty="0">
              <a:solidFill>
                <a:srgbClr val="222223"/>
              </a:solidFill>
              <a:latin typeface="Segoe UI Light" panose="020B0502040204020203"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2687" y="4702209"/>
            <a:ext cx="1554866" cy="262030"/>
          </a:xfrm>
          <a:prstGeom prst="rect">
            <a:avLst/>
          </a:prstGeom>
        </p:spPr>
      </p:pic>
    </p:spTree>
    <p:extLst>
      <p:ext uri="{BB962C8B-B14F-4D97-AF65-F5344CB8AC3E}">
        <p14:creationId xmlns:p14="http://schemas.microsoft.com/office/powerpoint/2010/main" val="21249522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14"/>
            <a:ext cx="9144000" cy="5143614"/>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548" tIns="35773" rIns="71548" bIns="35773" numCol="1" spcCol="0" rtlCol="0" fromWordArt="0" anchor="ctr" anchorCtr="0" forceAA="0" compatLnSpc="1">
            <a:prstTxWarp prst="textNoShape">
              <a:avLst/>
            </a:prstTxWarp>
            <a:noAutofit/>
          </a:bodyPr>
          <a:lstStyle/>
          <a:p>
            <a:pPr algn="ctr"/>
            <a:endParaRPr lang="en-GB" sz="1224" dirty="0">
              <a:solidFill>
                <a:schemeClr val="tx1"/>
              </a:solidFill>
              <a:latin typeface="Segoe UI Light" panose="020B0502040204020203" pitchFamily="34" charset="0"/>
            </a:endParaRPr>
          </a:p>
        </p:txBody>
      </p:sp>
      <p:sp>
        <p:nvSpPr>
          <p:cNvPr id="21" name="Rectangle 20"/>
          <p:cNvSpPr/>
          <p:nvPr userDrawn="1"/>
        </p:nvSpPr>
        <p:spPr bwMode="gray">
          <a:xfrm>
            <a:off x="8920138" y="172167"/>
            <a:ext cx="54000" cy="5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4" tIns="71987" rIns="143974" bIns="71987"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1973" dirty="0">
              <a:solidFill>
                <a:schemeClr val="bg1"/>
              </a:solidFill>
            </a:endParaRPr>
          </a:p>
        </p:txBody>
      </p:sp>
      <p:grpSp>
        <p:nvGrpSpPr>
          <p:cNvPr id="3" name="Group 2"/>
          <p:cNvGrpSpPr/>
          <p:nvPr userDrawn="1"/>
        </p:nvGrpSpPr>
        <p:grpSpPr>
          <a:xfrm>
            <a:off x="-416" y="-114"/>
            <a:ext cx="372515" cy="620919"/>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grpSp>
      <p:grpSp>
        <p:nvGrpSpPr>
          <p:cNvPr id="4" name="Group 3"/>
          <p:cNvGrpSpPr/>
          <p:nvPr userDrawn="1"/>
        </p:nvGrpSpPr>
        <p:grpSpPr>
          <a:xfrm>
            <a:off x="8787734" y="4527296"/>
            <a:ext cx="363705" cy="617150"/>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grpSp>
      <p:grpSp>
        <p:nvGrpSpPr>
          <p:cNvPr id="38" name="Group 37"/>
          <p:cNvGrpSpPr/>
          <p:nvPr userDrawn="1"/>
        </p:nvGrpSpPr>
        <p:grpSpPr>
          <a:xfrm>
            <a:off x="-416" y="4523527"/>
            <a:ext cx="372515" cy="620919"/>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grpSp>
      <p:grpSp>
        <p:nvGrpSpPr>
          <p:cNvPr id="44" name="Group 43"/>
          <p:cNvGrpSpPr/>
          <p:nvPr userDrawn="1"/>
        </p:nvGrpSpPr>
        <p:grpSpPr>
          <a:xfrm>
            <a:off x="8778677" y="-114"/>
            <a:ext cx="368280" cy="619981"/>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grpSp>
      <p:sp>
        <p:nvSpPr>
          <p:cNvPr id="5" name="Rectangle 4"/>
          <p:cNvSpPr/>
          <p:nvPr userDrawn="1"/>
        </p:nvSpPr>
        <p:spPr bwMode="gray">
          <a:xfrm>
            <a:off x="372099" y="620805"/>
            <a:ext cx="2599215" cy="4320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r>
              <a:rPr lang="en-GB" sz="1088" dirty="0">
                <a:solidFill>
                  <a:schemeClr val="bg1"/>
                </a:solidFill>
              </a:rPr>
              <a:t>Main heading</a:t>
            </a:r>
          </a:p>
        </p:txBody>
      </p:sp>
      <p:sp>
        <p:nvSpPr>
          <p:cNvPr id="52" name="Rectangle 51"/>
          <p:cNvSpPr/>
          <p:nvPr userDrawn="1"/>
        </p:nvSpPr>
        <p:spPr bwMode="gray">
          <a:xfrm>
            <a:off x="369282" y="1186075"/>
            <a:ext cx="2599215" cy="32101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952" dirty="0">
                <a:solidFill>
                  <a:schemeClr val="bg1"/>
                </a:solidFill>
              </a:rPr>
              <a:t>3 box layout</a:t>
            </a:r>
          </a:p>
        </p:txBody>
      </p:sp>
      <p:sp>
        <p:nvSpPr>
          <p:cNvPr id="53" name="Rectangle 52"/>
          <p:cNvSpPr/>
          <p:nvPr userDrawn="1"/>
        </p:nvSpPr>
        <p:spPr bwMode="gray">
          <a:xfrm>
            <a:off x="3263910" y="1186075"/>
            <a:ext cx="2599215" cy="32101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952" dirty="0">
                <a:solidFill>
                  <a:schemeClr val="bg1"/>
                </a:solidFill>
              </a:rPr>
              <a:t>3 box layout</a:t>
            </a:r>
          </a:p>
        </p:txBody>
      </p:sp>
      <p:sp>
        <p:nvSpPr>
          <p:cNvPr id="54" name="Rectangle 53"/>
          <p:cNvSpPr/>
          <p:nvPr userDrawn="1"/>
        </p:nvSpPr>
        <p:spPr bwMode="gray">
          <a:xfrm>
            <a:off x="6169869" y="1186075"/>
            <a:ext cx="2599215" cy="32101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952" dirty="0">
                <a:solidFill>
                  <a:schemeClr val="bg1"/>
                </a:solidFill>
              </a:rPr>
              <a:t>3 box layout</a:t>
            </a:r>
          </a:p>
        </p:txBody>
      </p:sp>
      <p:sp>
        <p:nvSpPr>
          <p:cNvPr id="55" name="Rectangle 54"/>
          <p:cNvSpPr/>
          <p:nvPr userDrawn="1"/>
        </p:nvSpPr>
        <p:spPr bwMode="gray">
          <a:xfrm>
            <a:off x="375870" y="371279"/>
            <a:ext cx="4043838" cy="12244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816" dirty="0">
                <a:solidFill>
                  <a:schemeClr val="bg1"/>
                </a:solidFill>
              </a:rPr>
              <a:t>two</a:t>
            </a:r>
            <a:r>
              <a:rPr lang="en-GB" sz="816" baseline="0" dirty="0">
                <a:solidFill>
                  <a:schemeClr val="bg1"/>
                </a:solidFill>
              </a:rPr>
              <a:t> box guide</a:t>
            </a:r>
            <a:endParaRPr lang="en-GB" sz="816" dirty="0">
              <a:solidFill>
                <a:schemeClr val="bg1"/>
              </a:solidFill>
            </a:endParaRPr>
          </a:p>
        </p:txBody>
      </p:sp>
      <p:sp>
        <p:nvSpPr>
          <p:cNvPr id="56" name="Rectangle 55"/>
          <p:cNvSpPr/>
          <p:nvPr userDrawn="1"/>
        </p:nvSpPr>
        <p:spPr bwMode="gray">
          <a:xfrm>
            <a:off x="4726971" y="374277"/>
            <a:ext cx="4043838" cy="12244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816" dirty="0">
                <a:solidFill>
                  <a:schemeClr val="bg1"/>
                </a:solidFill>
              </a:rPr>
              <a:t>two box guide</a:t>
            </a:r>
          </a:p>
        </p:txBody>
      </p:sp>
      <p:sp>
        <p:nvSpPr>
          <p:cNvPr id="6" name="TextBox 5"/>
          <p:cNvSpPr txBox="1"/>
          <p:nvPr userDrawn="1"/>
        </p:nvSpPr>
        <p:spPr>
          <a:xfrm>
            <a:off x="345165" y="110071"/>
            <a:ext cx="8405999" cy="240406"/>
          </a:xfrm>
          <a:prstGeom prst="rect">
            <a:avLst/>
          </a:prstGeom>
          <a:noFill/>
        </p:spPr>
        <p:txBody>
          <a:bodyPr wrap="square" lIns="48978" tIns="24489" rIns="48978" bIns="24489" rtlCol="0">
            <a:spAutoFit/>
          </a:bodyPr>
          <a:lstStyle/>
          <a:p>
            <a:pPr algn="ctr">
              <a:lnSpc>
                <a:spcPct val="110000"/>
              </a:lnSpc>
              <a:spcBef>
                <a:spcPts val="1632"/>
              </a:spcBef>
              <a:buClr>
                <a:schemeClr val="bg2"/>
              </a:buClr>
            </a:pPr>
            <a:r>
              <a:rPr lang="en-GB" sz="1224" dirty="0">
                <a:solidFill>
                  <a:schemeClr val="bg1"/>
                </a:solidFill>
              </a:rPr>
              <a:t>DRAWING GUIDES</a:t>
            </a:r>
          </a:p>
        </p:txBody>
      </p:sp>
      <p:sp>
        <p:nvSpPr>
          <p:cNvPr id="57" name="Rectangle 56"/>
          <p:cNvSpPr/>
          <p:nvPr userDrawn="1"/>
        </p:nvSpPr>
        <p:spPr bwMode="gray">
          <a:xfrm>
            <a:off x="383736" y="4525531"/>
            <a:ext cx="5479388" cy="12244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748" dirty="0">
                <a:solidFill>
                  <a:schemeClr val="bg1"/>
                </a:solidFill>
              </a:rPr>
              <a:t>Base</a:t>
            </a:r>
          </a:p>
        </p:txBody>
      </p:sp>
      <p:sp>
        <p:nvSpPr>
          <p:cNvPr id="58" name="Rectangle 57"/>
          <p:cNvSpPr/>
          <p:nvPr userDrawn="1"/>
        </p:nvSpPr>
        <p:spPr bwMode="gray">
          <a:xfrm>
            <a:off x="6172686" y="4525531"/>
            <a:ext cx="2605990" cy="12244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714" dirty="0">
                <a:solidFill>
                  <a:schemeClr val="bg1"/>
                </a:solidFill>
              </a:rPr>
              <a:t>Source</a:t>
            </a:r>
          </a:p>
        </p:txBody>
      </p:sp>
    </p:spTree>
    <p:extLst>
      <p:ext uri="{BB962C8B-B14F-4D97-AF65-F5344CB8AC3E}">
        <p14:creationId xmlns:p14="http://schemas.microsoft.com/office/powerpoint/2010/main" val="4026148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Fly2">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4"/>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8" name="Picture Placeholder 7"/>
          <p:cNvSpPr>
            <a:spLocks noGrp="1"/>
          </p:cNvSpPr>
          <p:nvPr>
            <p:ph type="pic" sz="quarter" idx="11" hasCustomPrompt="1"/>
          </p:nvPr>
        </p:nvSpPr>
        <p:spPr>
          <a:xfrm>
            <a:off x="123301" y="122028"/>
            <a:ext cx="4391626" cy="490345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088" baseline="0" dirty="0"/>
            </a:lvl1pPr>
          </a:lstStyle>
          <a:p>
            <a:pPr marL="0" lvl="0" indent="0">
              <a:buNone/>
            </a:pPr>
            <a:r>
              <a:rPr lang="en-GB" dirty="0"/>
              <a:t>A picture can be inserted here, it can be left blank or it can be filled in another colour</a:t>
            </a:r>
          </a:p>
        </p:txBody>
      </p:sp>
      <p:sp>
        <p:nvSpPr>
          <p:cNvPr id="4" name="Rectangle 3"/>
          <p:cNvSpPr/>
          <p:nvPr userDrawn="1"/>
        </p:nvSpPr>
        <p:spPr bwMode="gray">
          <a:xfrm>
            <a:off x="4512984" y="73619"/>
            <a:ext cx="122467" cy="49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74" tIns="56337" rIns="112674" bIns="56337" numCol="1" spcCol="0" rtlCol="0" fromWordArt="0" anchor="ctr" anchorCtr="0" forceAA="0" compatLnSpc="1">
            <a:prstTxWarp prst="textNoShape">
              <a:avLst/>
            </a:prstTxWarp>
            <a:noAutofit/>
          </a:bodyPr>
          <a:lstStyle/>
          <a:p>
            <a:pPr algn="ctr">
              <a:lnSpc>
                <a:spcPct val="110000"/>
              </a:lnSpc>
              <a:spcBef>
                <a:spcPts val="1877"/>
              </a:spcBef>
              <a:buClr>
                <a:schemeClr val="bg2"/>
              </a:buClr>
            </a:pPr>
            <a:endParaRPr lang="en-GB" sz="2177" dirty="0">
              <a:solidFill>
                <a:schemeClr val="bg1"/>
              </a:solidFill>
              <a:latin typeface="Segoe UI" panose="020B0502040204020203" pitchFamily="34" charset="0"/>
            </a:endParaRPr>
          </a:p>
        </p:txBody>
      </p:sp>
      <p:sp>
        <p:nvSpPr>
          <p:cNvPr id="14" name="Title 1"/>
          <p:cNvSpPr>
            <a:spLocks noGrp="1"/>
          </p:cNvSpPr>
          <p:nvPr>
            <p:ph type="ctrTitle" hasCustomPrompt="1"/>
          </p:nvPr>
        </p:nvSpPr>
        <p:spPr bwMode="gray">
          <a:xfrm>
            <a:off x="4848287" y="1700003"/>
            <a:ext cx="1630798" cy="359073"/>
          </a:xfrm>
          <a:solidFill>
            <a:schemeClr val="accent3"/>
          </a:solidFill>
        </p:spPr>
        <p:txBody>
          <a:bodyPr wrap="none" lIns="82819" tIns="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848286" y="2179890"/>
            <a:ext cx="2359556" cy="293108"/>
          </a:xfrm>
          <a:solidFill>
            <a:schemeClr val="bg1"/>
          </a:solidFill>
        </p:spPr>
        <p:txBody>
          <a:bodyPr wrap="none" lIns="72000" tIns="0" bIns="0">
            <a:spAutoFit/>
          </a:bodyPr>
          <a:lstStyle>
            <a:lvl1pPr marL="0" indent="0">
              <a:lnSpc>
                <a:spcPct val="100000"/>
              </a:lnSpc>
              <a:spcBef>
                <a:spcPts val="408"/>
              </a:spcBef>
              <a:spcAft>
                <a:spcPts val="0"/>
              </a:spcAft>
              <a:buNone/>
              <a:defRPr sz="1905" b="1">
                <a:solidFill>
                  <a:sysClr val="windowText" lastClr="000000"/>
                </a:solidFill>
                <a:latin typeface="+mj-lt"/>
              </a:defRPr>
            </a:lvl1pPr>
            <a:lvl2pPr marL="357719" indent="0">
              <a:buNone/>
              <a:defRPr/>
            </a:lvl2pPr>
            <a:lvl3pPr marL="715437" indent="0">
              <a:buNone/>
              <a:defRPr/>
            </a:lvl3pPr>
            <a:lvl4pPr marL="1073156" indent="0">
              <a:buNone/>
              <a:defRPr/>
            </a:lvl4pPr>
            <a:lvl5pPr marL="1430873" indent="0">
              <a:buNone/>
              <a:defRPr/>
            </a:lvl5pPr>
          </a:lstStyle>
          <a:p>
            <a:pPr lvl="0"/>
            <a:r>
              <a:rPr lang="en-US" dirty="0"/>
              <a:t>Click to edit subtitle</a:t>
            </a:r>
          </a:p>
        </p:txBody>
      </p:sp>
      <p:sp>
        <p:nvSpPr>
          <p:cNvPr id="18" name="Text Placeholder 8"/>
          <p:cNvSpPr>
            <a:spLocks noGrp="1"/>
          </p:cNvSpPr>
          <p:nvPr>
            <p:ph type="body" sz="quarter" idx="13"/>
          </p:nvPr>
        </p:nvSpPr>
        <p:spPr>
          <a:xfrm>
            <a:off x="4848563" y="2669716"/>
            <a:ext cx="3920709" cy="212174"/>
          </a:xfrm>
        </p:spPr>
        <p:txBody>
          <a:bodyPr lIns="0" tIns="0" rIns="0" bIns="0">
            <a:spAutoFit/>
          </a:bodyPr>
          <a:lstStyle>
            <a:lvl1pPr marL="0" indent="0">
              <a:buNone/>
              <a:defRPr sz="1360">
                <a:solidFill>
                  <a:schemeClr val="bg1"/>
                </a:solidFill>
              </a:defRPr>
            </a:lvl1pPr>
            <a:lvl2pPr marL="357719" indent="0">
              <a:buNone/>
              <a:defRPr sz="1360">
                <a:solidFill>
                  <a:schemeClr val="bg1"/>
                </a:solidFill>
              </a:defRPr>
            </a:lvl2pPr>
            <a:lvl3pPr marL="715437" indent="0">
              <a:buNone/>
              <a:defRPr sz="1224">
                <a:solidFill>
                  <a:schemeClr val="bg1"/>
                </a:solidFill>
              </a:defRPr>
            </a:lvl3pPr>
            <a:lvl4pPr marL="1073156" indent="0">
              <a:buNone/>
              <a:defRPr sz="1224">
                <a:solidFill>
                  <a:schemeClr val="bg1"/>
                </a:solidFill>
              </a:defRPr>
            </a:lvl4pPr>
            <a:lvl5pPr marL="1430873" indent="0">
              <a:buNone/>
              <a:defRPr sz="1224">
                <a:solidFill>
                  <a:schemeClr val="bg1"/>
                </a:solidFill>
              </a:defRPr>
            </a:lvl5pPr>
          </a:lstStyle>
          <a:p>
            <a:pPr lvl="0"/>
            <a:r>
              <a:rPr lang="en-US"/>
              <a:t>Edit Master text styles</a:t>
            </a:r>
          </a:p>
        </p:txBody>
      </p:sp>
      <p:sp>
        <p:nvSpPr>
          <p:cNvPr id="12" name="TextBox 11"/>
          <p:cNvSpPr txBox="1"/>
          <p:nvPr userDrawn="1"/>
        </p:nvSpPr>
        <p:spPr>
          <a:xfrm>
            <a:off x="8747288" y="5033568"/>
            <a:ext cx="289891" cy="95475"/>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612" smtClean="0">
                <a:solidFill>
                  <a:schemeClr val="tx1"/>
                </a:solidFill>
                <a:latin typeface="+mn-lt"/>
              </a:rPr>
              <a:pPr algn="r">
                <a:lnSpc>
                  <a:spcPct val="110000"/>
                </a:lnSpc>
                <a:spcBef>
                  <a:spcPts val="1877"/>
                </a:spcBef>
                <a:buClr>
                  <a:schemeClr val="bg2"/>
                </a:buClr>
              </a:pPr>
              <a:t>‹#›</a:t>
            </a:fld>
            <a:endParaRPr lang="en-GB" sz="612" dirty="0">
              <a:solidFill>
                <a:schemeClr val="tx1"/>
              </a:solidFill>
              <a:latin typeface="+mn-lt"/>
            </a:endParaRPr>
          </a:p>
        </p:txBody>
      </p:sp>
    </p:spTree>
    <p:extLst>
      <p:ext uri="{BB962C8B-B14F-4D97-AF65-F5344CB8AC3E}">
        <p14:creationId xmlns:p14="http://schemas.microsoft.com/office/powerpoint/2010/main" val="4252075466"/>
      </p:ext>
    </p:extLst>
  </p:cSld>
  <p:clrMapOvr>
    <a:masterClrMapping/>
  </p:clrMapOvr>
  <p:transition>
    <p:fade/>
  </p:transition>
  <p:extLst>
    <p:ext uri="{DCECCB84-F9BA-43D5-87BE-67443E8EF086}">
      <p15:sldGuideLst xmlns:p15="http://schemas.microsoft.com/office/powerpoint/2012/main">
        <p15:guide id="1" pos="44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0" name="TextBox 9"/>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22050" y="122028"/>
            <a:ext cx="8908541" cy="4898365"/>
          </a:xfrm>
        </p:spPr>
        <p:txBody>
          <a:bodyPr/>
          <a:lstStyle>
            <a:lvl1pPr>
              <a:defRPr sz="1088"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393640" y="1355318"/>
            <a:ext cx="3242280" cy="586159"/>
          </a:xfrm>
          <a:solidFill>
            <a:schemeClr val="accent3"/>
          </a:solidFill>
        </p:spPr>
        <p:txBody>
          <a:bodyPr vert="horz" wrap="none" lIns="72000" tIns="144000" rIns="72000" bIns="72000" rtlCol="0" anchor="ctr">
            <a:spAutoFit/>
          </a:bodyPr>
          <a:lstStyle>
            <a:lvl1pPr marL="213637" indent="-213637">
              <a:buFontTx/>
              <a:buNone/>
              <a:defRPr lang="en-US" sz="3401" b="1" baseline="0" dirty="0" smtClean="0">
                <a:solidFill>
                  <a:schemeClr val="bg1"/>
                </a:solidFill>
                <a:latin typeface="+mj-lt"/>
              </a:defRPr>
            </a:lvl1pPr>
          </a:lstStyle>
          <a:p>
            <a:pPr marL="0" lvl="0" indent="0">
              <a:lnSpc>
                <a:spcPts val="2789"/>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393640" y="2071299"/>
            <a:ext cx="3242280" cy="586159"/>
          </a:xfrm>
          <a:solidFill>
            <a:schemeClr val="accent3"/>
          </a:solidFill>
        </p:spPr>
        <p:txBody>
          <a:bodyPr vert="horz" wrap="none" lIns="72000" tIns="144000" rIns="72000" bIns="72000" rtlCol="0" anchor="ctr">
            <a:spAutoFit/>
          </a:bodyPr>
          <a:lstStyle>
            <a:lvl1pPr algn="l">
              <a:defRPr lang="en-US" sz="3401" b="1" baseline="0" dirty="0" smtClean="0">
                <a:solidFill>
                  <a:schemeClr val="bg1"/>
                </a:solidFill>
                <a:latin typeface="+mj-lt"/>
              </a:defRPr>
            </a:lvl1pPr>
          </a:lstStyle>
          <a:p>
            <a:pPr marL="0" lvl="0" indent="0">
              <a:lnSpc>
                <a:spcPts val="2789"/>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393640" y="2787281"/>
            <a:ext cx="3242280" cy="586159"/>
          </a:xfrm>
          <a:solidFill>
            <a:schemeClr val="accent3"/>
          </a:solidFill>
        </p:spPr>
        <p:txBody>
          <a:bodyPr vert="horz" wrap="none" lIns="72000" tIns="144000" rIns="72000" bIns="72000" rtlCol="0" anchor="ctr">
            <a:spAutoFit/>
          </a:bodyPr>
          <a:lstStyle>
            <a:lvl1pPr marL="213637" indent="-213637">
              <a:buFontTx/>
              <a:buNone/>
              <a:defRPr lang="en-US" sz="3401" b="1" baseline="0" dirty="0" smtClean="0">
                <a:solidFill>
                  <a:schemeClr val="bg1"/>
                </a:solidFill>
                <a:latin typeface="+mj-lt"/>
              </a:defRPr>
            </a:lvl1pPr>
          </a:lstStyle>
          <a:p>
            <a:pPr marL="0" lvl="0" indent="0">
              <a:lnSpc>
                <a:spcPts val="2789"/>
              </a:lnSpc>
              <a:spcBef>
                <a:spcPts val="0"/>
              </a:spcBef>
            </a:pPr>
            <a:r>
              <a:rPr lang="en-US" dirty="0"/>
              <a:t>Sentence line 3</a:t>
            </a:r>
          </a:p>
        </p:txBody>
      </p:sp>
      <p:sp>
        <p:nvSpPr>
          <p:cNvPr id="22" name="TextBox 21"/>
          <p:cNvSpPr txBox="1"/>
          <p:nvPr userDrawn="1"/>
        </p:nvSpPr>
        <p:spPr>
          <a:xfrm>
            <a:off x="389411" y="4925324"/>
            <a:ext cx="639599" cy="74251"/>
          </a:xfrm>
          <a:prstGeom prst="rect">
            <a:avLst/>
          </a:prstGeom>
          <a:noFill/>
        </p:spPr>
        <p:txBody>
          <a:bodyPr wrap="none" lIns="0" tIns="0" rIns="0" bIns="0" rtlCol="0">
            <a:spAutoFit/>
          </a:bodyPr>
          <a:lstStyle/>
          <a:p>
            <a:pPr>
              <a:lnSpc>
                <a:spcPct val="110000"/>
              </a:lnSpc>
              <a:spcBef>
                <a:spcPts val="1632"/>
              </a:spcBef>
              <a:buClr>
                <a:schemeClr val="bg2"/>
              </a:buClr>
            </a:pPr>
            <a:r>
              <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5" hasCustomPrompt="1"/>
          </p:nvPr>
        </p:nvSpPr>
        <p:spPr>
          <a:xfrm>
            <a:off x="393151" y="3503263"/>
            <a:ext cx="3242280" cy="586159"/>
          </a:xfrm>
          <a:solidFill>
            <a:schemeClr val="accent3"/>
          </a:solidFill>
        </p:spPr>
        <p:txBody>
          <a:bodyPr vert="horz" wrap="none" lIns="72000" tIns="144000" rIns="72000" bIns="72000" rtlCol="0" anchor="ctr">
            <a:spAutoFit/>
          </a:bodyPr>
          <a:lstStyle>
            <a:lvl1pPr>
              <a:defRPr lang="en-GB" sz="3401" b="1" baseline="0" dirty="0">
                <a:solidFill>
                  <a:schemeClr val="bg1"/>
                </a:solidFill>
                <a:latin typeface="+mj-lt"/>
              </a:defRPr>
            </a:lvl1pPr>
          </a:lstStyle>
          <a:p>
            <a:pPr marL="0" lvl="0" indent="0">
              <a:lnSpc>
                <a:spcPts val="2789"/>
              </a:lnSpc>
              <a:spcBef>
                <a:spcPts val="0"/>
              </a:spcBef>
              <a:buFontTx/>
              <a:buNone/>
            </a:pPr>
            <a:r>
              <a:rPr lang="en-US" dirty="0"/>
              <a:t>Sentence line 4</a:t>
            </a:r>
            <a:endParaRPr lang="en-GB" dirty="0"/>
          </a:p>
        </p:txBody>
      </p:sp>
    </p:spTree>
    <p:extLst>
      <p:ext uri="{BB962C8B-B14F-4D97-AF65-F5344CB8AC3E}">
        <p14:creationId xmlns:p14="http://schemas.microsoft.com/office/powerpoint/2010/main" val="3563873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1692139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8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7855BD9A-486C-6F49-BFF4-AA22478A8A89}"/>
              </a:ext>
            </a:extLst>
          </p:cNvPr>
          <p:cNvSpPr>
            <a:spLocks noGrp="1"/>
          </p:cNvSpPr>
          <p:nvPr>
            <p:ph type="pic" sz="quarter" idx="13" hasCustomPrompt="1"/>
          </p:nvPr>
        </p:nvSpPr>
        <p:spPr>
          <a:xfrm>
            <a:off x="0" y="0"/>
            <a:ext cx="2283714" cy="51435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a:xfrm>
            <a:off x="287199" y="4664426"/>
            <a:ext cx="270028" cy="273844"/>
          </a:xfrm>
          <a:prstGeom prst="rect">
            <a:avLst/>
          </a:prstGeo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5" name="Titre 7">
            <a:extLst>
              <a:ext uri="{FF2B5EF4-FFF2-40B4-BE49-F238E27FC236}">
                <a16:creationId xmlns:a16="http://schemas.microsoft.com/office/drawing/2014/main" id="{250AEF5A-7F7B-D049-B31A-B8AF56DD0CEB}"/>
              </a:ext>
            </a:extLst>
          </p:cNvPr>
          <p:cNvSpPr>
            <a:spLocks noGrp="1"/>
          </p:cNvSpPr>
          <p:nvPr>
            <p:ph type="title" hasCustomPrompt="1"/>
          </p:nvPr>
        </p:nvSpPr>
        <p:spPr>
          <a:xfrm>
            <a:off x="4841748" y="287112"/>
            <a:ext cx="3998214"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E323A9E4-6BD8-544E-8BFB-8C484119082B}"/>
              </a:ext>
            </a:extLst>
          </p:cNvPr>
          <p:cNvSpPr>
            <a:spLocks noGrp="1"/>
          </p:cNvSpPr>
          <p:nvPr>
            <p:ph type="body" sz="quarter" idx="64" hasCustomPrompt="1"/>
          </p:nvPr>
        </p:nvSpPr>
        <p:spPr>
          <a:xfrm>
            <a:off x="4841748" y="1004466"/>
            <a:ext cx="3998214" cy="1015663"/>
          </a:xfrm>
          <a:prstGeom prst="rect">
            <a:avLst/>
          </a:prstGeom>
        </p:spPr>
        <p:txBody>
          <a:bodyPr wrap="square" lIns="73152" rIns="73152" anchor="t" anchorCtr="0">
            <a:spAutoFit/>
          </a:bodyPr>
          <a:lstStyle>
            <a:lvl1pPr marL="214313" marR="0" indent="-214313"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Char char="•"/>
              <a:tabLst/>
              <a:defRPr sz="1200"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ext Placeholder 9">
            <a:extLst>
              <a:ext uri="{FF2B5EF4-FFF2-40B4-BE49-F238E27FC236}">
                <a16:creationId xmlns:a16="http://schemas.microsoft.com/office/drawing/2014/main" id="{C0345477-83D7-AD44-B987-4836437D3FC4}"/>
              </a:ext>
            </a:extLst>
          </p:cNvPr>
          <p:cNvSpPr>
            <a:spLocks noGrp="1"/>
          </p:cNvSpPr>
          <p:nvPr>
            <p:ph type="body" sz="quarter" idx="65" hasCustomPrompt="1"/>
          </p:nvPr>
        </p:nvSpPr>
        <p:spPr>
          <a:xfrm>
            <a:off x="2555748" y="1297308"/>
            <a:ext cx="1744218" cy="1546577"/>
          </a:xfrm>
          <a:prstGeom prst="rect">
            <a:avLst/>
          </a:prstGeom>
        </p:spPr>
        <p:txBody>
          <a:bodyPr wrap="square" lIns="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5423134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a:xfrm>
            <a:off x="287199" y="4664426"/>
            <a:ext cx="270028" cy="273844"/>
          </a:xfrm>
          <a:prstGeom prst="rect">
            <a:avLst/>
          </a:prstGeom>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303590" y="287112"/>
            <a:ext cx="3442716"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303590" y="1028991"/>
            <a:ext cx="3442716" cy="3298036"/>
          </a:xfrm>
          <a:prstGeom prst="rect">
            <a:avLst/>
          </a:prstGeom>
        </p:spPr>
        <p:txBody>
          <a:bodyPr lIns="0" rIns="0">
            <a:noAutofit/>
          </a:bodyPr>
          <a:lstStyle>
            <a:lvl1pPr>
              <a:spcBef>
                <a:spcPts val="450"/>
              </a:spcBef>
              <a:spcAft>
                <a:spcPts val="450"/>
              </a:spcAft>
              <a:defRPr sz="1200">
                <a:solidFill>
                  <a:schemeClr val="tx1">
                    <a:lumMod val="65000"/>
                    <a:lumOff val="35000"/>
                  </a:schemeClr>
                </a:solidFill>
              </a:defRPr>
            </a:lvl1pPr>
            <a:lvl2pPr marL="333375" indent="-233363">
              <a:spcBef>
                <a:spcPts val="450"/>
              </a:spcBef>
              <a:spcAft>
                <a:spcPts val="450"/>
              </a:spcAft>
              <a:buClrTx/>
              <a:buSzPct val="100000"/>
              <a:buFont typeface="Arial" panose="020B0604020202020204" pitchFamily="34" charset="0"/>
              <a:buChar char="•"/>
              <a:tabLst/>
              <a:defRPr sz="1200">
                <a:solidFill>
                  <a:schemeClr val="tx1">
                    <a:lumMod val="65000"/>
                    <a:lumOff val="35000"/>
                  </a:schemeClr>
                </a:solidFill>
              </a:defRPr>
            </a:lvl2pPr>
            <a:lvl3pPr>
              <a:spcBef>
                <a:spcPts val="450"/>
              </a:spcBef>
              <a:spcAft>
                <a:spcPts val="450"/>
              </a:spcAft>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Espace réservé pour une image  14">
            <a:extLst>
              <a:ext uri="{FF2B5EF4-FFF2-40B4-BE49-F238E27FC236}">
                <a16:creationId xmlns:a16="http://schemas.microsoft.com/office/drawing/2014/main" id="{ED644756-0CF8-254C-AD84-B29C9E862673}"/>
              </a:ext>
            </a:extLst>
          </p:cNvPr>
          <p:cNvSpPr>
            <a:spLocks noGrp="1"/>
          </p:cNvSpPr>
          <p:nvPr>
            <p:ph type="pic" sz="quarter" idx="13" hasCustomPrompt="1"/>
          </p:nvPr>
        </p:nvSpPr>
        <p:spPr>
          <a:xfrm>
            <a:off x="4018788" y="1714501"/>
            <a:ext cx="2288286" cy="34289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8" name="Text Placeholder 9">
            <a:extLst>
              <a:ext uri="{FF2B5EF4-FFF2-40B4-BE49-F238E27FC236}">
                <a16:creationId xmlns:a16="http://schemas.microsoft.com/office/drawing/2014/main" id="{EBB01689-F67F-E048-A430-A7FC6C088E9F}"/>
              </a:ext>
            </a:extLst>
          </p:cNvPr>
          <p:cNvSpPr>
            <a:spLocks noGrp="1"/>
          </p:cNvSpPr>
          <p:nvPr>
            <p:ph type="body" sz="quarter" idx="65" hasCustomPrompt="1"/>
          </p:nvPr>
        </p:nvSpPr>
        <p:spPr>
          <a:xfrm>
            <a:off x="6853428" y="941212"/>
            <a:ext cx="1744218" cy="1546577"/>
          </a:xfrm>
          <a:prstGeom prst="rect">
            <a:avLst/>
          </a:prstGeom>
        </p:spPr>
        <p:txBody>
          <a:bodyPr wrap="square" lIns="0" rIns="0" anchor="ctr"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7720019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a:xfrm>
            <a:off x="287199" y="4664426"/>
            <a:ext cx="270028" cy="273844"/>
          </a:xfrm>
          <a:prstGeom prst="rect">
            <a:avLst/>
          </a:prstGeom>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303590" y="287112"/>
            <a:ext cx="2516886"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303589" y="1026370"/>
            <a:ext cx="2516886" cy="323165"/>
          </a:xfrm>
          <a:prstGeom prst="rect">
            <a:avLst/>
          </a:prstGeom>
        </p:spPr>
        <p:txBody>
          <a:bodyPr lIns="73152" rIns="73152">
            <a:spAutoFit/>
          </a:bodyPr>
          <a:lstStyle>
            <a:lvl1pPr marL="0" indent="0">
              <a:spcBef>
                <a:spcPts val="0"/>
              </a:spcBef>
              <a:spcAft>
                <a:spcPts val="0"/>
              </a:spcAft>
              <a:buNone/>
              <a:defRPr sz="15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CF1EF1DE-0EB6-DC4F-8E1E-0958DFD50410}"/>
              </a:ext>
            </a:extLst>
          </p:cNvPr>
          <p:cNvSpPr>
            <a:spLocks noGrp="1"/>
          </p:cNvSpPr>
          <p:nvPr>
            <p:ph type="body" sz="quarter" idx="65" hasCustomPrompt="1"/>
          </p:nvPr>
        </p:nvSpPr>
        <p:spPr>
          <a:xfrm>
            <a:off x="3230880" y="1179069"/>
            <a:ext cx="2682239" cy="1061829"/>
          </a:xfrm>
          <a:prstGeom prst="rect">
            <a:avLst/>
          </a:prstGeom>
        </p:spPr>
        <p:txBody>
          <a:bodyPr wrap="square" lIns="9144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6D7C3D6-C7A8-6F40-9C63-4DDAE009F15B}"/>
              </a:ext>
            </a:extLst>
          </p:cNvPr>
          <p:cNvSpPr>
            <a:spLocks noGrp="1"/>
          </p:cNvSpPr>
          <p:nvPr>
            <p:ph type="body" sz="quarter" idx="68" hasCustomPrompt="1"/>
          </p:nvPr>
        </p:nvSpPr>
        <p:spPr>
          <a:xfrm>
            <a:off x="3230880" y="3795942"/>
            <a:ext cx="2682239" cy="1061829"/>
          </a:xfrm>
          <a:prstGeom prst="rect">
            <a:avLst/>
          </a:prstGeom>
        </p:spPr>
        <p:txBody>
          <a:bodyPr wrap="square" lIns="9144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99E47D65-6997-1347-A248-B235FD2EE85A}"/>
              </a:ext>
            </a:extLst>
          </p:cNvPr>
          <p:cNvSpPr>
            <a:spLocks noGrp="1"/>
          </p:cNvSpPr>
          <p:nvPr>
            <p:ph type="body" sz="quarter" idx="69" hasCustomPrompt="1"/>
          </p:nvPr>
        </p:nvSpPr>
        <p:spPr>
          <a:xfrm>
            <a:off x="6315648" y="1179069"/>
            <a:ext cx="2682239" cy="1061829"/>
          </a:xfrm>
          <a:prstGeom prst="rect">
            <a:avLst/>
          </a:prstGeom>
        </p:spPr>
        <p:txBody>
          <a:bodyPr wrap="square" lIns="9144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2" name="Text Placeholder 9">
            <a:extLst>
              <a:ext uri="{FF2B5EF4-FFF2-40B4-BE49-F238E27FC236}">
                <a16:creationId xmlns:a16="http://schemas.microsoft.com/office/drawing/2014/main" id="{04C6D043-DFA5-1149-A97A-3D1B443290F1}"/>
              </a:ext>
            </a:extLst>
          </p:cNvPr>
          <p:cNvSpPr>
            <a:spLocks noGrp="1"/>
          </p:cNvSpPr>
          <p:nvPr>
            <p:ph type="body" sz="quarter" idx="70" hasCustomPrompt="1"/>
          </p:nvPr>
        </p:nvSpPr>
        <p:spPr>
          <a:xfrm>
            <a:off x="6315648" y="3795942"/>
            <a:ext cx="2682239" cy="1061829"/>
          </a:xfrm>
          <a:prstGeom prst="rect">
            <a:avLst/>
          </a:prstGeom>
        </p:spPr>
        <p:txBody>
          <a:bodyPr wrap="square" lIns="9144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3" name="Text Placeholder 9">
            <a:extLst>
              <a:ext uri="{FF2B5EF4-FFF2-40B4-BE49-F238E27FC236}">
                <a16:creationId xmlns:a16="http://schemas.microsoft.com/office/drawing/2014/main" id="{7F1B92AF-B0FF-B941-99E0-CFB88164E77A}"/>
              </a:ext>
            </a:extLst>
          </p:cNvPr>
          <p:cNvSpPr>
            <a:spLocks noGrp="1"/>
          </p:cNvSpPr>
          <p:nvPr>
            <p:ph type="body" sz="quarter" idx="64" hasCustomPrompt="1"/>
          </p:nvPr>
        </p:nvSpPr>
        <p:spPr>
          <a:xfrm>
            <a:off x="303588" y="1336765"/>
            <a:ext cx="2515809" cy="1569660"/>
          </a:xfrm>
          <a:prstGeom prst="rect">
            <a:avLst/>
          </a:prstGeom>
        </p:spPr>
        <p:txBody>
          <a:bodyPr wrap="square" lIns="73152" rIns="73152" anchor="t" anchorCtr="0">
            <a:spAutoFit/>
          </a:bodyPr>
          <a:lstStyle>
            <a:lvl1pPr marL="214313" marR="0" indent="-214313"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Char char="•"/>
              <a:tabLst/>
              <a:defRPr sz="1200"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24619247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3_2 Columns with titles and wayfinder">
    <p:spTree>
      <p:nvGrpSpPr>
        <p:cNvPr id="1" name=""/>
        <p:cNvGrpSpPr/>
        <p:nvPr/>
      </p:nvGrpSpPr>
      <p:grpSpPr>
        <a:xfrm>
          <a:off x="0" y="0"/>
          <a:ext cx="0" cy="0"/>
          <a:chOff x="0" y="0"/>
          <a:chExt cx="0" cy="0"/>
        </a:xfrm>
      </p:grpSpPr>
      <p:sp>
        <p:nvSpPr>
          <p:cNvPr id="14" name="Espace réservé pour une image  14">
            <a:extLst>
              <a:ext uri="{FF2B5EF4-FFF2-40B4-BE49-F238E27FC236}">
                <a16:creationId xmlns:a16="http://schemas.microsoft.com/office/drawing/2014/main" id="{FED061ED-BA65-C042-9851-7C54F10EE628}"/>
              </a:ext>
            </a:extLst>
          </p:cNvPr>
          <p:cNvSpPr>
            <a:spLocks noGrp="1"/>
          </p:cNvSpPr>
          <p:nvPr>
            <p:ph type="pic" sz="quarter" idx="13" hasCustomPrompt="1"/>
          </p:nvPr>
        </p:nvSpPr>
        <p:spPr>
          <a:xfrm>
            <a:off x="1" y="0"/>
            <a:ext cx="4570856" cy="51435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15" name="Titre 7">
            <a:extLst>
              <a:ext uri="{FF2B5EF4-FFF2-40B4-BE49-F238E27FC236}">
                <a16:creationId xmlns:a16="http://schemas.microsoft.com/office/drawing/2014/main" id="{2F5F1712-657A-944B-B2AD-2420C198C79A}"/>
              </a:ext>
            </a:extLst>
          </p:cNvPr>
          <p:cNvSpPr>
            <a:spLocks noGrp="1"/>
          </p:cNvSpPr>
          <p:nvPr>
            <p:ph type="title" hasCustomPrompt="1"/>
          </p:nvPr>
        </p:nvSpPr>
        <p:spPr>
          <a:xfrm>
            <a:off x="4841748" y="287112"/>
            <a:ext cx="3998215"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a:xfrm>
            <a:off x="287199" y="4664426"/>
            <a:ext cx="270028" cy="273844"/>
          </a:xfrm>
          <a:prstGeom prst="rect">
            <a:avLst/>
          </a:prstGeo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9" name="Text Placeholder 9">
            <a:extLst>
              <a:ext uri="{FF2B5EF4-FFF2-40B4-BE49-F238E27FC236}">
                <a16:creationId xmlns:a16="http://schemas.microsoft.com/office/drawing/2014/main" id="{DF0DD6F3-CE20-E146-8CF5-0A382F4B0464}"/>
              </a:ext>
            </a:extLst>
          </p:cNvPr>
          <p:cNvSpPr>
            <a:spLocks noGrp="1"/>
          </p:cNvSpPr>
          <p:nvPr>
            <p:ph type="body" sz="quarter" idx="65" hasCustomPrompt="1"/>
          </p:nvPr>
        </p:nvSpPr>
        <p:spPr>
          <a:xfrm>
            <a:off x="5338514" y="1251894"/>
            <a:ext cx="3501441" cy="646331"/>
          </a:xfrm>
          <a:prstGeom prst="rect">
            <a:avLst/>
          </a:prstGeom>
          <a:solidFill>
            <a:schemeClr val="bg1"/>
          </a:solidFill>
        </p:spPr>
        <p:txBody>
          <a:bodyPr wrap="square" lIns="182880" rIns="0" anchor="ctr" anchorCtr="0">
            <a:spAutoFit/>
          </a:bodyPr>
          <a:lstStyle>
            <a:lvl1pPr marL="0" marR="0" indent="0"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900" b="1"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3" name="Text Placeholder 9">
            <a:extLst>
              <a:ext uri="{FF2B5EF4-FFF2-40B4-BE49-F238E27FC236}">
                <a16:creationId xmlns:a16="http://schemas.microsoft.com/office/drawing/2014/main" id="{0F5A3F07-40B0-9D4E-8662-04AFDD31FA36}"/>
              </a:ext>
            </a:extLst>
          </p:cNvPr>
          <p:cNvSpPr>
            <a:spLocks noGrp="1"/>
          </p:cNvSpPr>
          <p:nvPr>
            <p:ph type="body" sz="quarter" idx="66" hasCustomPrompt="1"/>
          </p:nvPr>
        </p:nvSpPr>
        <p:spPr>
          <a:xfrm>
            <a:off x="5338514" y="2076042"/>
            <a:ext cx="3501441" cy="646331"/>
          </a:xfrm>
          <a:prstGeom prst="rect">
            <a:avLst/>
          </a:prstGeom>
          <a:solidFill>
            <a:schemeClr val="bg1"/>
          </a:solidFill>
        </p:spPr>
        <p:txBody>
          <a:bodyPr wrap="square" lIns="182880" rIns="0" anchor="ctr" anchorCtr="0">
            <a:spAutoFit/>
          </a:bodyPr>
          <a:lstStyle>
            <a:lvl1pPr marL="0" marR="0" indent="0"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900" b="1"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471BF57B-6C05-7F44-8C2A-1AAD3BF9BB9F}"/>
              </a:ext>
            </a:extLst>
          </p:cNvPr>
          <p:cNvSpPr>
            <a:spLocks noGrp="1"/>
          </p:cNvSpPr>
          <p:nvPr>
            <p:ph type="body" sz="quarter" idx="67" hasCustomPrompt="1"/>
          </p:nvPr>
        </p:nvSpPr>
        <p:spPr>
          <a:xfrm>
            <a:off x="5338514" y="2901144"/>
            <a:ext cx="3501441" cy="646331"/>
          </a:xfrm>
          <a:prstGeom prst="rect">
            <a:avLst/>
          </a:prstGeom>
          <a:solidFill>
            <a:schemeClr val="bg1"/>
          </a:solidFill>
        </p:spPr>
        <p:txBody>
          <a:bodyPr wrap="square" lIns="182880" rIns="0" anchor="ctr" anchorCtr="0">
            <a:spAutoFit/>
          </a:bodyPr>
          <a:lstStyle>
            <a:lvl1pPr marL="0" marR="0" indent="0"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900" b="1"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31" name="Text Placeholder 9">
            <a:extLst>
              <a:ext uri="{FF2B5EF4-FFF2-40B4-BE49-F238E27FC236}">
                <a16:creationId xmlns:a16="http://schemas.microsoft.com/office/drawing/2014/main" id="{AE833A75-1213-6746-89A6-BE375A8A8236}"/>
              </a:ext>
            </a:extLst>
          </p:cNvPr>
          <p:cNvSpPr>
            <a:spLocks noGrp="1"/>
          </p:cNvSpPr>
          <p:nvPr>
            <p:ph type="body" sz="quarter" idx="68" hasCustomPrompt="1"/>
          </p:nvPr>
        </p:nvSpPr>
        <p:spPr>
          <a:xfrm>
            <a:off x="5338514" y="3730128"/>
            <a:ext cx="3501441" cy="646331"/>
          </a:xfrm>
          <a:prstGeom prst="rect">
            <a:avLst/>
          </a:prstGeom>
          <a:solidFill>
            <a:schemeClr val="bg1"/>
          </a:solidFill>
        </p:spPr>
        <p:txBody>
          <a:bodyPr wrap="square" lIns="182880" rIns="0" anchor="ctr" anchorCtr="0">
            <a:spAutoFit/>
          </a:bodyPr>
          <a:lstStyle>
            <a:lvl1pPr marL="0" marR="0" indent="0"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900" b="1"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5251748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y - v5">
    <p:spTree>
      <p:nvGrpSpPr>
        <p:cNvPr id="1" name=""/>
        <p:cNvGrpSpPr/>
        <p:nvPr/>
      </p:nvGrpSpPr>
      <p:grpSpPr>
        <a:xfrm>
          <a:off x="0" y="0"/>
          <a:ext cx="0" cy="0"/>
          <a:chOff x="0" y="0"/>
          <a:chExt cx="0" cy="0"/>
        </a:xfrm>
      </p:grpSpPr>
      <p:sp>
        <p:nvSpPr>
          <p:cNvPr id="4" name="Rectangle 3"/>
          <p:cNvSpPr/>
          <p:nvPr userDrawn="1"/>
        </p:nvSpPr>
        <p:spPr bwMode="gray">
          <a:xfrm>
            <a:off x="122052" y="122028"/>
            <a:ext cx="8913524" cy="2449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41" tIns="56319" rIns="112641" bIns="56319" numCol="1" spcCol="0" rtlCol="0" fromWordArt="0" anchor="ctr" anchorCtr="0" forceAA="0" compatLnSpc="1">
            <a:prstTxWarp prst="textNoShape">
              <a:avLst/>
            </a:prstTxWarp>
            <a:noAutofit/>
          </a:bodyPr>
          <a:lstStyle/>
          <a:p>
            <a:pPr algn="ctr" defTabSz="715269">
              <a:lnSpc>
                <a:spcPct val="110000"/>
              </a:lnSpc>
              <a:spcBef>
                <a:spcPts val="1878"/>
              </a:spcBef>
              <a:buClr>
                <a:srgbClr val="222223"/>
              </a:buClr>
            </a:pPr>
            <a:endParaRPr lang="en-GB" sz="2200" dirty="0">
              <a:solidFill>
                <a:prstClr val="white"/>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378833" y="3723888"/>
            <a:ext cx="8410444" cy="794367"/>
          </a:xfrm>
        </p:spPr>
        <p:txBody>
          <a:bodyPr wrap="square" lIns="56319" tIns="28160" rIns="56319" bIns="28160">
            <a:normAutofit/>
          </a:bodyPr>
          <a:lstStyle>
            <a:lvl1pPr marL="0" indent="0">
              <a:spcBef>
                <a:spcPts val="939"/>
              </a:spcBef>
              <a:buNone/>
              <a:defRPr sz="1300">
                <a:solidFill>
                  <a:schemeClr val="bg1"/>
                </a:solidFill>
              </a:defRPr>
            </a:lvl1pPr>
            <a:lvl2pPr marL="357635" indent="0">
              <a:buNone/>
              <a:defRPr>
                <a:solidFill>
                  <a:schemeClr val="bg1"/>
                </a:solidFill>
              </a:defRPr>
            </a:lvl2pPr>
            <a:lvl3pPr marL="715269" indent="0">
              <a:buNone/>
              <a:defRPr>
                <a:solidFill>
                  <a:schemeClr val="bg1"/>
                </a:solidFill>
              </a:defRPr>
            </a:lvl3pPr>
            <a:lvl4pPr marL="1072904" indent="0">
              <a:buNone/>
              <a:defRPr>
                <a:solidFill>
                  <a:schemeClr val="bg1"/>
                </a:solidFill>
              </a:defRPr>
            </a:lvl4pPr>
            <a:lvl5pPr marL="1430539"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22052" y="122029"/>
            <a:ext cx="8898820" cy="2388500"/>
          </a:xfrm>
          <a:solidFill>
            <a:schemeClr val="bg1">
              <a:lumMod val="95000"/>
            </a:schemeClr>
          </a:solidFill>
        </p:spPr>
        <p:txBody>
          <a:bodyPr>
            <a:normAutofit/>
          </a:bodyPr>
          <a:lstStyle>
            <a:lvl1pPr marL="0" indent="0">
              <a:buNone/>
              <a:defRPr sz="1100" baseline="0"/>
            </a:lvl1pPr>
          </a:lstStyle>
          <a:p>
            <a:r>
              <a:rPr lang="en-GB" dirty="0"/>
              <a:t>Picture placeholder – insert image here</a:t>
            </a:r>
          </a:p>
        </p:txBody>
      </p:sp>
      <p:sp>
        <p:nvSpPr>
          <p:cNvPr id="11" name="Rectangle 6"/>
          <p:cNvSpPr/>
          <p:nvPr userDrawn="1"/>
        </p:nvSpPr>
        <p:spPr bwMode="gray">
          <a:xfrm>
            <a:off x="0" y="4"/>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26" tIns="48965" rIns="97926" bIns="48965" numCol="1" spcCol="0" rtlCol="0" fromWordArt="0" anchor="ctr" anchorCtr="0" forceAA="0" compatLnSpc="1">
            <a:prstTxWarp prst="textNoShape">
              <a:avLst/>
            </a:prstTxWarp>
            <a:noAutofit/>
          </a:bodyPr>
          <a:lstStyle/>
          <a:p>
            <a:pPr algn="ctr" defTabSz="715269">
              <a:lnSpc>
                <a:spcPct val="110000"/>
              </a:lnSpc>
              <a:spcBef>
                <a:spcPts val="1633"/>
              </a:spcBef>
              <a:buClr>
                <a:srgbClr val="222223"/>
              </a:buClr>
            </a:pPr>
            <a:endParaRPr lang="en-GB" sz="1400" dirty="0">
              <a:solidFill>
                <a:prstClr val="white"/>
              </a:solidFill>
            </a:endParaRPr>
          </a:p>
        </p:txBody>
      </p:sp>
      <p:sp>
        <p:nvSpPr>
          <p:cNvPr id="19" name="Title 1"/>
          <p:cNvSpPr>
            <a:spLocks noGrp="1"/>
          </p:cNvSpPr>
          <p:nvPr>
            <p:ph type="ctrTitle" hasCustomPrompt="1"/>
          </p:nvPr>
        </p:nvSpPr>
        <p:spPr bwMode="gray">
          <a:xfrm>
            <a:off x="378841" y="2784593"/>
            <a:ext cx="2512215" cy="408516"/>
          </a:xfrm>
          <a:solidFill>
            <a:schemeClr val="accent3"/>
          </a:solidFill>
        </p:spPr>
        <p:txBody>
          <a:bodyPr wrap="none" lIns="56319" tIns="48965" rIns="563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378835" y="3267803"/>
            <a:ext cx="2347188" cy="324512"/>
          </a:xfrm>
          <a:solidFill>
            <a:schemeClr val="tx2"/>
          </a:solidFill>
        </p:spPr>
        <p:txBody>
          <a:bodyPr wrap="none" lIns="48965" tIns="0" bIns="0">
            <a:spAutoFit/>
          </a:bodyPr>
          <a:lstStyle>
            <a:lvl1pPr marL="0" indent="0">
              <a:lnSpc>
                <a:spcPts val="2789"/>
              </a:lnSpc>
              <a:spcBef>
                <a:spcPts val="408"/>
              </a:spcBef>
              <a:spcAft>
                <a:spcPts val="0"/>
              </a:spcAft>
              <a:buNone/>
              <a:defRPr sz="1900" b="1">
                <a:solidFill>
                  <a:schemeClr val="bg1"/>
                </a:solidFill>
                <a:latin typeface="+mj-lt"/>
              </a:defRPr>
            </a:lvl1pPr>
            <a:lvl2pPr marL="357635" indent="0">
              <a:buNone/>
              <a:defRPr/>
            </a:lvl2pPr>
            <a:lvl3pPr marL="715270" indent="0">
              <a:buNone/>
              <a:defRPr/>
            </a:lvl3pPr>
            <a:lvl4pPr marL="1072905" indent="0">
              <a:buNone/>
              <a:defRPr/>
            </a:lvl4pPr>
            <a:lvl5pPr marL="1430539" indent="0">
              <a:buNone/>
              <a:defRPr/>
            </a:lvl5pPr>
          </a:lstStyle>
          <a:p>
            <a:pPr lvl="0"/>
            <a:r>
              <a:rPr lang="en-US" dirty="0"/>
              <a:t>Click to edit subtitle</a:t>
            </a:r>
          </a:p>
        </p:txBody>
      </p:sp>
      <p:sp>
        <p:nvSpPr>
          <p:cNvPr id="18" name="Rectangle 17"/>
          <p:cNvSpPr/>
          <p:nvPr userDrawn="1"/>
        </p:nvSpPr>
        <p:spPr bwMode="gray">
          <a:xfrm>
            <a:off x="0" y="2510529"/>
            <a:ext cx="9079262" cy="12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26" tIns="48965" rIns="97926" bIns="48965" numCol="1" spcCol="0" rtlCol="0" fromWordArt="0" anchor="ctr" anchorCtr="0" forceAA="0" compatLnSpc="1">
            <a:prstTxWarp prst="textNoShape">
              <a:avLst/>
            </a:prstTxWarp>
            <a:noAutofit/>
          </a:bodyPr>
          <a:lstStyle/>
          <a:p>
            <a:pPr algn="ctr" defTabSz="715269">
              <a:lnSpc>
                <a:spcPct val="110000"/>
              </a:lnSpc>
              <a:spcBef>
                <a:spcPts val="1633"/>
              </a:spcBef>
              <a:buClr>
                <a:srgbClr val="222223"/>
              </a:buClr>
            </a:pPr>
            <a:endParaRPr lang="en-GB" sz="1400" dirty="0">
              <a:solidFill>
                <a:prstClr val="white"/>
              </a:solidFill>
            </a:endParaRPr>
          </a:p>
        </p:txBody>
      </p:sp>
      <p:sp>
        <p:nvSpPr>
          <p:cNvPr id="14" name="TextBox 13"/>
          <p:cNvSpPr txBox="1"/>
          <p:nvPr userDrawn="1"/>
        </p:nvSpPr>
        <p:spPr bwMode="gray">
          <a:xfrm>
            <a:off x="377728" y="5018805"/>
            <a:ext cx="4186602" cy="123107"/>
          </a:xfrm>
          <a:prstGeom prst="rect">
            <a:avLst/>
          </a:prstGeom>
          <a:noFill/>
        </p:spPr>
        <p:txBody>
          <a:bodyPr wrap="none" lIns="0" tIns="0" rIns="0" bIns="0" rtlCol="0" anchor="ctr">
            <a:noAutofit/>
          </a:bodyPr>
          <a:lstStyle/>
          <a:p>
            <a:pPr defTabSz="715269"/>
            <a:r>
              <a:rPr lang="en-GB" sz="500" dirty="0">
                <a:solidFill>
                  <a:srgbClr val="222223"/>
                </a:solidFill>
              </a:rPr>
              <a:t>Document Name Here  |  Month 2016 |  Version 1  |  Public  |  Internal Use Only  |  Confidential  |  Strictly  Confidential (DELETE CLASSIFICATION)</a:t>
            </a:r>
          </a:p>
        </p:txBody>
      </p:sp>
      <p:sp>
        <p:nvSpPr>
          <p:cNvPr id="17" name="TextBox 16"/>
          <p:cNvSpPr txBox="1"/>
          <p:nvPr userDrawn="1"/>
        </p:nvSpPr>
        <p:spPr>
          <a:xfrm>
            <a:off x="8747293" y="5033569"/>
            <a:ext cx="289891" cy="93615"/>
          </a:xfrm>
          <a:prstGeom prst="rect">
            <a:avLst/>
          </a:prstGeom>
          <a:noFill/>
        </p:spPr>
        <p:txBody>
          <a:bodyPr wrap="square" lIns="0" tIns="0" rIns="0" bIns="0" rtlCol="0">
            <a:spAutoFit/>
          </a:bodyPr>
          <a:lstStyle/>
          <a:p>
            <a:pPr algn="r" defTabSz="715269">
              <a:lnSpc>
                <a:spcPct val="110000"/>
              </a:lnSpc>
              <a:spcBef>
                <a:spcPts val="1878"/>
              </a:spcBef>
              <a:buClr>
                <a:srgbClr val="222223"/>
              </a:buClr>
            </a:pPr>
            <a:fld id="{08492756-E806-4604-9C5F-A6997CE6540C}" type="slidenum">
              <a:rPr lang="en-GB" sz="600" smtClean="0">
                <a:solidFill>
                  <a:srgbClr val="222223"/>
                </a:solidFill>
                <a:latin typeface="Segoe UI Light" panose="020B0502040204020203" pitchFamily="34" charset="0"/>
              </a:rPr>
              <a:pPr algn="r" defTabSz="715269">
                <a:lnSpc>
                  <a:spcPct val="110000"/>
                </a:lnSpc>
                <a:spcBef>
                  <a:spcPts val="1878"/>
                </a:spcBef>
                <a:buClr>
                  <a:srgbClr val="222223"/>
                </a:buClr>
              </a:pPr>
              <a:t>‹#›</a:t>
            </a:fld>
            <a:endParaRPr lang="en-GB" sz="600" dirty="0">
              <a:solidFill>
                <a:srgbClr val="222223"/>
              </a:solidFill>
              <a:latin typeface="Segoe UI Light" panose="020B0502040204020203"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246" y="4702209"/>
            <a:ext cx="1554866" cy="262030"/>
          </a:xfrm>
          <a:prstGeom prst="rect">
            <a:avLst/>
          </a:prstGeom>
        </p:spPr>
      </p:pic>
    </p:spTree>
    <p:extLst>
      <p:ext uri="{BB962C8B-B14F-4D97-AF65-F5344CB8AC3E}">
        <p14:creationId xmlns:p14="http://schemas.microsoft.com/office/powerpoint/2010/main" val="27332717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531" y="629923"/>
            <a:ext cx="2512215" cy="408516"/>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385525" y="1520891"/>
            <a:ext cx="8372950" cy="287532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380172" y="1110322"/>
            <a:ext cx="1687398" cy="249620"/>
          </a:xfrm>
          <a:solidFill>
            <a:schemeClr val="tx2"/>
          </a:solidFill>
        </p:spPr>
        <p:txBody>
          <a:bodyPr vert="horz" wrap="none" lIns="48965" tIns="0" rIns="48965" bIns="0" rtlCol="0" anchor="ctr">
            <a:spAutoFit/>
          </a:bodyPr>
          <a:lstStyle>
            <a:lvl1pPr>
              <a:buFontTx/>
              <a:buNone/>
              <a:defRPr lang="en-US" sz="1600" b="1" dirty="0" smtClean="0">
                <a:solidFill>
                  <a:schemeClr val="bg1"/>
                </a:solidFill>
              </a:defRPr>
            </a:lvl1pPr>
          </a:lstStyle>
          <a:p>
            <a:pPr marL="0" lvl="0" indent="0" defTabSz="621830">
              <a:spcBef>
                <a:spcPts val="204"/>
              </a:spcBef>
              <a:spcAft>
                <a:spcPts val="204"/>
              </a:spcAft>
              <a:buFontTx/>
              <a:buNone/>
            </a:pPr>
            <a:r>
              <a:rPr lang="en-US" dirty="0"/>
              <a:t>Click to edit text</a:t>
            </a:r>
          </a:p>
        </p:txBody>
      </p:sp>
    </p:spTree>
    <p:extLst>
      <p:ext uri="{BB962C8B-B14F-4D97-AF65-F5344CB8AC3E}">
        <p14:creationId xmlns:p14="http://schemas.microsoft.com/office/powerpoint/2010/main" val="33741929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22051" y="122028"/>
            <a:ext cx="8913524" cy="4898365"/>
          </a:xfrm>
          <a:solidFill>
            <a:schemeClr val="tx1"/>
          </a:solidFill>
        </p:spPr>
        <p:txBody>
          <a:bodyPr>
            <a:normAutofit/>
          </a:bodyPr>
          <a:lstStyle>
            <a:lvl1pPr>
              <a:defRPr sz="1292"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378739" y="3061579"/>
            <a:ext cx="4186603" cy="936932"/>
          </a:xfrm>
        </p:spPr>
        <p:txBody>
          <a:bodyPr wrap="square" lIns="82819" tIns="41410" rIns="82819" bIns="41410">
            <a:noAutofit/>
          </a:bodyPr>
          <a:lstStyle>
            <a:lvl1pPr marL="0" indent="0">
              <a:spcBef>
                <a:spcPts val="939"/>
              </a:spcBef>
              <a:buNone/>
              <a:defRPr sz="1292">
                <a:solidFill>
                  <a:schemeClr val="bg1"/>
                </a:solidFill>
              </a:defRPr>
            </a:lvl1pPr>
            <a:lvl2pPr marL="357719" indent="0">
              <a:buNone/>
              <a:defRPr>
                <a:solidFill>
                  <a:schemeClr val="bg1"/>
                </a:solidFill>
              </a:defRPr>
            </a:lvl2pPr>
            <a:lvl3pPr marL="715436" indent="0">
              <a:buNone/>
              <a:defRPr>
                <a:solidFill>
                  <a:schemeClr val="bg1"/>
                </a:solidFill>
              </a:defRPr>
            </a:lvl3pPr>
            <a:lvl4pPr marL="1073154" indent="0">
              <a:buNone/>
              <a:defRPr>
                <a:solidFill>
                  <a:schemeClr val="bg1"/>
                </a:solidFill>
              </a:defRPr>
            </a:lvl4pPr>
            <a:lvl5pPr marL="1430873"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384451" y="2620733"/>
            <a:ext cx="2466603" cy="360179"/>
          </a:xfrm>
          <a:solidFill>
            <a:schemeClr val="accent2"/>
          </a:solidFill>
        </p:spPr>
        <p:txBody>
          <a:bodyPr wrap="none" lIns="82819" tIns="41410" rIns="82819" bIns="41410" rtlCol="0" anchor="t">
            <a:spAutoFit/>
          </a:bodyPr>
          <a:lstStyle>
            <a:lvl1pPr marL="0" indent="0">
              <a:lnSpc>
                <a:spcPts val="2285"/>
              </a:lnSpc>
              <a:spcAft>
                <a:spcPts val="0"/>
              </a:spcAft>
              <a:buNone/>
              <a:defRPr lang="en-GB" sz="1905"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8542980" y="5040048"/>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21" name="TextBox 20"/>
          <p:cNvSpPr txBox="1"/>
          <p:nvPr userDrawn="1"/>
        </p:nvSpPr>
        <p:spPr bwMode="gray">
          <a:xfrm>
            <a:off x="384206" y="5018797"/>
            <a:ext cx="4186603" cy="123107"/>
          </a:xfrm>
          <a:prstGeom prst="rect">
            <a:avLst/>
          </a:prstGeom>
          <a:noFill/>
        </p:spPr>
        <p:txBody>
          <a:bodyPr wrap="none" lIns="0" tIns="0" rIns="0" bIns="0" rtlCol="0" anchor="ctr">
            <a:noAutofit/>
          </a:bodyPr>
          <a:lstStyle/>
          <a:p>
            <a:r>
              <a:rPr lang="en-US" sz="476" dirty="0">
                <a:solidFill>
                  <a:schemeClr val="tx1"/>
                </a:solidFill>
                <a:latin typeface="+mn-lt"/>
              </a:rPr>
              <a:t>Surveys of the education sector in Serbia </a:t>
            </a:r>
            <a:r>
              <a:rPr lang="sr-Latn-RS" sz="476" dirty="0">
                <a:solidFill>
                  <a:schemeClr val="tx1"/>
                </a:solidFill>
                <a:latin typeface="+mn-lt"/>
              </a:rPr>
              <a:t>| April 2021 | © 2021 Ipsos. All rights reserved. </a:t>
            </a:r>
          </a:p>
        </p:txBody>
      </p:sp>
      <p:sp>
        <p:nvSpPr>
          <p:cNvPr id="3" name="Text Placeholder 2"/>
          <p:cNvSpPr>
            <a:spLocks noGrp="1" noChangeAspect="1"/>
          </p:cNvSpPr>
          <p:nvPr>
            <p:ph type="body" sz="quarter" idx="12" hasCustomPrompt="1"/>
          </p:nvPr>
        </p:nvSpPr>
        <p:spPr>
          <a:xfrm>
            <a:off x="391441" y="1098202"/>
            <a:ext cx="2138949" cy="513456"/>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3401" b="1" baseline="0" dirty="0" smtClean="0">
                <a:solidFill>
                  <a:schemeClr val="bg1"/>
                </a:solidFill>
                <a:latin typeface="+mj-lt"/>
              </a:defRPr>
            </a:lvl1pPr>
          </a:lstStyle>
          <a:p>
            <a:pPr marL="0" lvl="0" indent="0">
              <a:lnSpc>
                <a:spcPts val="2789"/>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391440" y="1836957"/>
            <a:ext cx="2384016" cy="509545"/>
          </a:xfrm>
          <a:solidFill>
            <a:schemeClr val="accent3"/>
          </a:solidFill>
        </p:spPr>
        <p:txBody>
          <a:bodyPr vert="horz" wrap="none" lIns="82819" tIns="144000" rIns="82819" bIns="0" rtlCol="0" anchor="ctr">
            <a:spAutoFit/>
          </a:bodyPr>
          <a:lstStyle>
            <a:lvl1pPr>
              <a:lnSpc>
                <a:spcPct val="100000"/>
              </a:lnSpc>
              <a:buFontTx/>
              <a:buNone/>
              <a:defRPr lang="en-US" sz="3265" b="1" baseline="0" dirty="0" smtClean="0">
                <a:solidFill>
                  <a:schemeClr val="bg1"/>
                </a:solidFill>
                <a:latin typeface="+mj-lt"/>
              </a:defRPr>
            </a:lvl1pPr>
          </a:lstStyle>
          <a:p>
            <a:pPr marL="0" lvl="0" indent="0">
              <a:lnSpc>
                <a:spcPts val="2789"/>
              </a:lnSpc>
              <a:spcBef>
                <a:spcPts val="0"/>
              </a:spcBef>
              <a:spcAft>
                <a:spcPts val="0"/>
              </a:spcAft>
              <a:buFontTx/>
              <a:buNone/>
            </a:pPr>
            <a:r>
              <a:rPr lang="en-US" dirty="0"/>
              <a:t>Cover page</a:t>
            </a:r>
          </a:p>
        </p:txBody>
      </p:sp>
      <p:pic>
        <p:nvPicPr>
          <p:cNvPr id="10" name="Picture 9">
            <a:extLst>
              <a:ext uri="{FF2B5EF4-FFF2-40B4-BE49-F238E27FC236}">
                <a16:creationId xmlns:a16="http://schemas.microsoft.com/office/drawing/2014/main" id="{E3A454A9-CEEE-42F3-95C6-232EF83BB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206" y="4482100"/>
            <a:ext cx="429369" cy="391850"/>
          </a:xfrm>
          <a:prstGeom prst="rect">
            <a:avLst/>
          </a:prstGeom>
        </p:spPr>
      </p:pic>
      <p:pic>
        <p:nvPicPr>
          <p:cNvPr id="13" name="Picture 12">
            <a:extLst>
              <a:ext uri="{FF2B5EF4-FFF2-40B4-BE49-F238E27FC236}">
                <a16:creationId xmlns:a16="http://schemas.microsoft.com/office/drawing/2014/main" id="{40260253-652C-4587-B690-67A5527CFC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670" y="4551549"/>
            <a:ext cx="2281338" cy="331770"/>
          </a:xfrm>
          <a:prstGeom prst="rect">
            <a:avLst/>
          </a:prstGeom>
        </p:spPr>
      </p:pic>
    </p:spTree>
    <p:extLst>
      <p:ext uri="{BB962C8B-B14F-4D97-AF65-F5344CB8AC3E}">
        <p14:creationId xmlns:p14="http://schemas.microsoft.com/office/powerpoint/2010/main" val="25657124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64742" y="2792936"/>
            <a:ext cx="8970837" cy="2227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84" tIns="56342" rIns="112684" bIns="56342" numCol="1" spcCol="0" rtlCol="0" fromWordArt="0" anchor="ctr" anchorCtr="0" forceAA="0" compatLnSpc="1">
            <a:prstTxWarp prst="textNoShape">
              <a:avLst/>
            </a:prstTxWarp>
            <a:noAutofit/>
          </a:bodyPr>
          <a:lstStyle/>
          <a:p>
            <a:pPr algn="ctr" defTabSz="715541">
              <a:lnSpc>
                <a:spcPct val="110000"/>
              </a:lnSpc>
              <a:spcBef>
                <a:spcPts val="1878"/>
              </a:spcBef>
              <a:buClr>
                <a:srgbClr val="222223"/>
              </a:buClr>
            </a:pPr>
            <a:endParaRPr lang="en-GB" sz="2200" dirty="0">
              <a:solidFill>
                <a:prstClr val="white"/>
              </a:solidFill>
              <a:latin typeface="Segoe UI Light" panose="020B0502040204020203" pitchFamily="34" charset="0"/>
            </a:endParaRPr>
          </a:p>
        </p:txBody>
      </p:sp>
      <p:sp>
        <p:nvSpPr>
          <p:cNvPr id="2" name="Title 1"/>
          <p:cNvSpPr>
            <a:spLocks noGrp="1"/>
          </p:cNvSpPr>
          <p:nvPr>
            <p:ph type="title" hasCustomPrompt="1"/>
          </p:nvPr>
        </p:nvSpPr>
        <p:spPr bwMode="gray">
          <a:xfrm>
            <a:off x="570104" y="1385201"/>
            <a:ext cx="8003800" cy="440721"/>
          </a:xfrm>
          <a:noFill/>
        </p:spPr>
        <p:txBody>
          <a:bodyPr wrap="square" anchor="ctr"/>
          <a:lstStyle>
            <a:lvl1pPr>
              <a:defRPr sz="4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22053" y="2914616"/>
            <a:ext cx="8894780" cy="2109971"/>
          </a:xfrm>
          <a:solidFill>
            <a:schemeClr val="bg1">
              <a:lumMod val="85000"/>
            </a:schemeClr>
          </a:solidFill>
        </p:spPr>
        <p:txBody>
          <a:bodyPr/>
          <a:lstStyle>
            <a:lvl1pPr marL="0" indent="0">
              <a:buNone/>
              <a:defRPr sz="1100" baseline="0"/>
            </a:lvl1pPr>
          </a:lstStyle>
          <a:p>
            <a:r>
              <a:rPr lang="en-GB" dirty="0"/>
              <a:t>Click to insert image</a:t>
            </a:r>
          </a:p>
        </p:txBody>
      </p:sp>
      <p:sp>
        <p:nvSpPr>
          <p:cNvPr id="10" name="Rectangle 6"/>
          <p:cNvSpPr/>
          <p:nvPr userDrawn="1"/>
        </p:nvSpPr>
        <p:spPr bwMode="gray">
          <a:xfrm>
            <a:off x="0" y="4"/>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63" tIns="48982" rIns="97963" bIns="48982" numCol="1" spcCol="0" rtlCol="0" fromWordArt="0" anchor="ctr" anchorCtr="0" forceAA="0" compatLnSpc="1">
            <a:prstTxWarp prst="textNoShape">
              <a:avLst/>
            </a:prstTxWarp>
            <a:noAutofit/>
          </a:bodyPr>
          <a:lstStyle/>
          <a:p>
            <a:pPr algn="ctr" defTabSz="715541">
              <a:lnSpc>
                <a:spcPct val="110000"/>
              </a:lnSpc>
              <a:spcBef>
                <a:spcPts val="1633"/>
              </a:spcBef>
              <a:buClr>
                <a:srgbClr val="222223"/>
              </a:buClr>
            </a:pPr>
            <a:endParaRPr lang="en-GB" sz="1400" dirty="0">
              <a:solidFill>
                <a:prstClr val="white"/>
              </a:solidFill>
            </a:endParaRPr>
          </a:p>
        </p:txBody>
      </p:sp>
      <p:sp>
        <p:nvSpPr>
          <p:cNvPr id="16" name="TextBox 15"/>
          <p:cNvSpPr txBox="1"/>
          <p:nvPr userDrawn="1"/>
        </p:nvSpPr>
        <p:spPr>
          <a:xfrm>
            <a:off x="8747289" y="5033569"/>
            <a:ext cx="289891" cy="93615"/>
          </a:xfrm>
          <a:prstGeom prst="rect">
            <a:avLst/>
          </a:prstGeom>
          <a:noFill/>
        </p:spPr>
        <p:txBody>
          <a:bodyPr wrap="square" lIns="0" tIns="0" rIns="0" bIns="0" rtlCol="0">
            <a:spAutoFit/>
          </a:bodyPr>
          <a:lstStyle/>
          <a:p>
            <a:pPr algn="r" defTabSz="715541">
              <a:lnSpc>
                <a:spcPct val="110000"/>
              </a:lnSpc>
              <a:spcBef>
                <a:spcPts val="1878"/>
              </a:spcBef>
              <a:buClr>
                <a:srgbClr val="222223"/>
              </a:buClr>
            </a:pPr>
            <a:fld id="{08492756-E806-4604-9C5F-A6997CE6540C}" type="slidenum">
              <a:rPr lang="en-GB" sz="600" smtClean="0">
                <a:solidFill>
                  <a:srgbClr val="222223"/>
                </a:solidFill>
                <a:latin typeface="Segoe UI Light" panose="020B0502040204020203" pitchFamily="34" charset="0"/>
              </a:rPr>
              <a:pPr algn="r" defTabSz="715541">
                <a:lnSpc>
                  <a:spcPct val="110000"/>
                </a:lnSpc>
                <a:spcBef>
                  <a:spcPts val="1878"/>
                </a:spcBef>
                <a:buClr>
                  <a:srgbClr val="222223"/>
                </a:buClr>
              </a:pPr>
              <a:t>‹#›</a:t>
            </a:fld>
            <a:endParaRPr lang="en-GB" sz="600" dirty="0">
              <a:solidFill>
                <a:srgbClr val="222223"/>
              </a:solidFill>
              <a:latin typeface="Segoe UI Light" panose="020B0502040204020203"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246" y="4702209"/>
            <a:ext cx="1554866" cy="262030"/>
          </a:xfrm>
          <a:prstGeom prst="rect">
            <a:avLst/>
          </a:prstGeom>
        </p:spPr>
      </p:pic>
    </p:spTree>
    <p:extLst>
      <p:ext uri="{BB962C8B-B14F-4D97-AF65-F5344CB8AC3E}">
        <p14:creationId xmlns:p14="http://schemas.microsoft.com/office/powerpoint/2010/main" val="30579153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2730397"/>
            <a:ext cx="9143999" cy="241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74" tIns="56337" rIns="112674" bIns="56337" numCol="1" spcCol="0" rtlCol="0" fromWordArt="0" anchor="ctr" anchorCtr="0" forceAA="0" compatLnSpc="1">
            <a:prstTxWarp prst="textNoShape">
              <a:avLst/>
            </a:prstTxWarp>
            <a:noAutofit/>
          </a:bodyPr>
          <a:lstStyle/>
          <a:p>
            <a:pPr algn="ctr">
              <a:lnSpc>
                <a:spcPct val="110000"/>
              </a:lnSpc>
              <a:spcBef>
                <a:spcPts val="1877"/>
              </a:spcBef>
              <a:buClr>
                <a:schemeClr val="bg2"/>
              </a:buClr>
            </a:pPr>
            <a:endParaRPr lang="en-GB" sz="2177"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570102" y="1306318"/>
            <a:ext cx="8003800" cy="598488"/>
          </a:xfrm>
          <a:noFill/>
        </p:spPr>
        <p:txBody>
          <a:bodyPr wrap="square" anchor="ctr"/>
          <a:lstStyle>
            <a:lvl1pPr>
              <a:lnSpc>
                <a:spcPts val="4149"/>
              </a:lnSpc>
              <a:defRPr sz="4217"/>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32582" y="2869562"/>
            <a:ext cx="2865712" cy="2142370"/>
          </a:xfrm>
          <a:solidFill>
            <a:schemeClr val="accent5"/>
          </a:solidFill>
        </p:spPr>
        <p:txBody>
          <a:bodyPr/>
          <a:lstStyle>
            <a:lvl1pPr marL="0" indent="0">
              <a:buNone/>
              <a:defRPr sz="1224"/>
            </a:lvl1pPr>
          </a:lstStyle>
          <a:p>
            <a:r>
              <a:rPr lang="en-GB" dirty="0"/>
              <a:t>Click to insert image</a:t>
            </a:r>
          </a:p>
        </p:txBody>
      </p:sp>
      <p:sp>
        <p:nvSpPr>
          <p:cNvPr id="28" name="Picture Placeholder 21"/>
          <p:cNvSpPr>
            <a:spLocks noGrp="1"/>
          </p:cNvSpPr>
          <p:nvPr>
            <p:ph type="pic" sz="quarter" idx="11" hasCustomPrompt="1"/>
          </p:nvPr>
        </p:nvSpPr>
        <p:spPr>
          <a:xfrm>
            <a:off x="3142335" y="2869562"/>
            <a:ext cx="2865712" cy="2142370"/>
          </a:xfrm>
          <a:solidFill>
            <a:schemeClr val="accent5"/>
          </a:solidFill>
        </p:spPr>
        <p:txBody>
          <a:bodyPr/>
          <a:lstStyle>
            <a:lvl1pPr marL="0" indent="0">
              <a:buNone/>
              <a:defRPr sz="1224" baseline="0"/>
            </a:lvl1pPr>
          </a:lstStyle>
          <a:p>
            <a:r>
              <a:rPr lang="en-GB" dirty="0"/>
              <a:t>Click to insert image</a:t>
            </a:r>
          </a:p>
        </p:txBody>
      </p:sp>
      <p:sp>
        <p:nvSpPr>
          <p:cNvPr id="29" name="Picture Placeholder 21"/>
          <p:cNvSpPr>
            <a:spLocks noGrp="1"/>
          </p:cNvSpPr>
          <p:nvPr>
            <p:ph type="pic" sz="quarter" idx="12" hasCustomPrompt="1"/>
          </p:nvPr>
        </p:nvSpPr>
        <p:spPr>
          <a:xfrm>
            <a:off x="6152088" y="2869562"/>
            <a:ext cx="2865712" cy="2142370"/>
          </a:xfrm>
          <a:solidFill>
            <a:schemeClr val="accent5"/>
          </a:solidFill>
        </p:spPr>
        <p:txBody>
          <a:bodyPr/>
          <a:lstStyle>
            <a:lvl1pPr marL="0" indent="0">
              <a:buNone/>
              <a:defRPr sz="1224"/>
            </a:lvl1pPr>
          </a:lstStyle>
          <a:p>
            <a:r>
              <a:rPr lang="en-GB" dirty="0"/>
              <a:t>Click to insert image</a:t>
            </a:r>
          </a:p>
        </p:txBody>
      </p:sp>
      <p:sp>
        <p:nvSpPr>
          <p:cNvPr id="10" name="TextBox 9"/>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8" name="TextBox 17"/>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12" name="TextBox 11"/>
          <p:cNvSpPr txBox="1"/>
          <p:nvPr userDrawn="1"/>
        </p:nvSpPr>
        <p:spPr bwMode="gray">
          <a:xfrm>
            <a:off x="386622" y="5020393"/>
            <a:ext cx="3331084" cy="123107"/>
          </a:xfrm>
          <a:prstGeom prst="rect">
            <a:avLst/>
          </a:prstGeom>
          <a:noFill/>
        </p:spPr>
        <p:txBody>
          <a:bodyPr wrap="none" lIns="0" tIns="0" rIns="0" bIns="0" rtlCol="0" anchor="ctr">
            <a:no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lang="en-US" sz="400" dirty="0">
                <a:solidFill>
                  <a:srgbClr val="222223"/>
                </a:solidFill>
              </a:rPr>
              <a:t>Surveys of the health sector in Serbia </a:t>
            </a:r>
            <a:r>
              <a:rPr lang="en-GB" sz="400" dirty="0">
                <a:solidFill>
                  <a:srgbClr val="222223"/>
                </a:solidFill>
              </a:rPr>
              <a:t>| </a:t>
            </a:r>
            <a:r>
              <a:rPr lang="sr-Latn-RS" sz="400" dirty="0">
                <a:solidFill>
                  <a:srgbClr val="222223"/>
                </a:solidFill>
              </a:rPr>
              <a:t>March 2021</a:t>
            </a:r>
            <a:r>
              <a:rPr lang="sr-Latn-RS" sz="476" dirty="0">
                <a:solidFill>
                  <a:schemeClr val="tx1"/>
                </a:solidFill>
                <a:latin typeface="Segoe UI Light" panose="020B0502040204020203" pitchFamily="34" charset="0"/>
              </a:rPr>
              <a:t>. </a:t>
            </a:r>
          </a:p>
        </p:txBody>
      </p:sp>
      <p:sp>
        <p:nvSpPr>
          <p:cNvPr id="14" name="TextBox 13"/>
          <p:cNvSpPr txBox="1"/>
          <p:nvPr userDrawn="1"/>
        </p:nvSpPr>
        <p:spPr>
          <a:xfrm>
            <a:off x="389411" y="4925324"/>
            <a:ext cx="639599" cy="74251"/>
          </a:xfrm>
          <a:prstGeom prst="rect">
            <a:avLst/>
          </a:prstGeom>
          <a:noFill/>
        </p:spPr>
        <p:txBody>
          <a:bodyPr wrap="none" lIns="0" tIns="0" rIns="0" bIns="0" rtlCol="0">
            <a:spAutoFit/>
          </a:bodyPr>
          <a:lstStyle/>
          <a:p>
            <a:pPr>
              <a:lnSpc>
                <a:spcPct val="110000"/>
              </a:lnSpc>
              <a:spcBef>
                <a:spcPts val="1632"/>
              </a:spcBef>
              <a:buClr>
                <a:schemeClr val="bg2"/>
              </a:buClr>
            </a:pPr>
            <a:r>
              <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476"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49069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2750766"/>
            <a:ext cx="9097626" cy="2392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74" tIns="56337" rIns="112674" bIns="56337" numCol="1" spcCol="0" rtlCol="0" fromWordArt="0" anchor="ctr" anchorCtr="0" forceAA="0" compatLnSpc="1">
            <a:prstTxWarp prst="textNoShape">
              <a:avLst/>
            </a:prstTxWarp>
            <a:noAutofit/>
          </a:bodyPr>
          <a:lstStyle/>
          <a:p>
            <a:pPr algn="ctr">
              <a:lnSpc>
                <a:spcPct val="110000"/>
              </a:lnSpc>
              <a:spcBef>
                <a:spcPts val="1877"/>
              </a:spcBef>
              <a:buClr>
                <a:schemeClr val="bg2"/>
              </a:buClr>
            </a:pPr>
            <a:endParaRPr lang="en-GB" sz="2177"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570102" y="1373323"/>
            <a:ext cx="8003800" cy="464477"/>
          </a:xfrm>
          <a:noFill/>
        </p:spPr>
        <p:txBody>
          <a:bodyPr wrap="square" anchor="ctr"/>
          <a:lstStyle>
            <a:lvl1pPr>
              <a:defRPr sz="4217"/>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4633234" y="2873210"/>
            <a:ext cx="4383287" cy="2142767"/>
          </a:xfrm>
          <a:solidFill>
            <a:schemeClr val="bg1">
              <a:lumMod val="95000"/>
            </a:schemeClr>
          </a:solidFill>
        </p:spPr>
        <p:txBody>
          <a:bodyPr/>
          <a:lstStyle>
            <a:lvl1pPr marL="0" indent="0">
              <a:buNone/>
              <a:defRPr sz="1088" baseline="0"/>
            </a:lvl1pPr>
          </a:lstStyle>
          <a:p>
            <a:r>
              <a:rPr lang="en-GB" dirty="0"/>
              <a:t>Click to insert image</a:t>
            </a:r>
          </a:p>
        </p:txBody>
      </p:sp>
      <p:sp>
        <p:nvSpPr>
          <p:cNvPr id="9" name="TextBox 8"/>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24684" y="2873210"/>
            <a:ext cx="4383731" cy="2142767"/>
          </a:xfrm>
          <a:solidFill>
            <a:schemeClr val="bg1">
              <a:lumMod val="95000"/>
            </a:schemeClr>
          </a:solidFill>
        </p:spPr>
        <p:txBody>
          <a:bodyPr/>
          <a:lstStyle>
            <a:lvl1pPr marL="0" indent="0">
              <a:buNone/>
              <a:defRPr sz="1088"/>
            </a:lvl1pPr>
          </a:lstStyle>
          <a:p>
            <a:r>
              <a:rPr lang="en-GB" dirty="0"/>
              <a:t>Click to insert image</a:t>
            </a:r>
          </a:p>
        </p:txBody>
      </p:sp>
      <p:sp>
        <p:nvSpPr>
          <p:cNvPr id="16"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7" name="TextBox 16"/>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12" name="TextBox 11"/>
          <p:cNvSpPr txBox="1"/>
          <p:nvPr userDrawn="1"/>
        </p:nvSpPr>
        <p:spPr bwMode="gray">
          <a:xfrm>
            <a:off x="386622" y="5020393"/>
            <a:ext cx="3331084" cy="123107"/>
          </a:xfrm>
          <a:prstGeom prst="rect">
            <a:avLst/>
          </a:prstGeom>
          <a:noFill/>
        </p:spPr>
        <p:txBody>
          <a:bodyPr wrap="none" lIns="0" tIns="0" rIns="0" bIns="0" rtlCol="0" anchor="ctr">
            <a:no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lang="en-US" sz="400" dirty="0">
                <a:solidFill>
                  <a:srgbClr val="222223"/>
                </a:solidFill>
              </a:rPr>
              <a:t>Surveys of the health sector in Serbia </a:t>
            </a:r>
            <a:r>
              <a:rPr lang="en-GB" sz="400" dirty="0">
                <a:solidFill>
                  <a:srgbClr val="222223"/>
                </a:solidFill>
              </a:rPr>
              <a:t>| </a:t>
            </a:r>
            <a:r>
              <a:rPr lang="sr-Latn-RS" sz="400" dirty="0">
                <a:solidFill>
                  <a:srgbClr val="222223"/>
                </a:solidFill>
              </a:rPr>
              <a:t>March 2021</a:t>
            </a:r>
            <a:r>
              <a:rPr lang="en-GB" sz="476" dirty="0">
                <a:solidFill>
                  <a:schemeClr val="tx1"/>
                </a:solidFill>
                <a:latin typeface="Segoe UI Light" panose="020B0502040204020203" pitchFamily="34" charset="0"/>
              </a:rPr>
              <a:t>)</a:t>
            </a:r>
          </a:p>
        </p:txBody>
      </p:sp>
      <p:sp>
        <p:nvSpPr>
          <p:cNvPr id="14" name="TextBox 13"/>
          <p:cNvSpPr txBox="1"/>
          <p:nvPr userDrawn="1"/>
        </p:nvSpPr>
        <p:spPr>
          <a:xfrm>
            <a:off x="389411" y="4925324"/>
            <a:ext cx="636393" cy="74251"/>
          </a:xfrm>
          <a:prstGeom prst="rect">
            <a:avLst/>
          </a:prstGeom>
          <a:noFill/>
        </p:spPr>
        <p:txBody>
          <a:bodyPr wrap="none" lIns="0" tIns="0" rIns="0" bIns="0" rtlCol="0">
            <a:spAutoFit/>
          </a:bodyPr>
          <a:lstStyle/>
          <a:p>
            <a:pPr>
              <a:lnSpc>
                <a:spcPct val="110000"/>
              </a:lnSpc>
              <a:spcBef>
                <a:spcPts val="1632"/>
              </a:spcBef>
              <a:buClr>
                <a:schemeClr val="bg2"/>
              </a:buClr>
            </a:pPr>
            <a:r>
              <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476"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654107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64738" y="2792935"/>
            <a:ext cx="8970837" cy="2227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74" tIns="56337" rIns="112674" bIns="56337" numCol="1" spcCol="0" rtlCol="0" fromWordArt="0" anchor="ctr" anchorCtr="0" forceAA="0" compatLnSpc="1">
            <a:prstTxWarp prst="textNoShape">
              <a:avLst/>
            </a:prstTxWarp>
            <a:noAutofit/>
          </a:bodyPr>
          <a:lstStyle/>
          <a:p>
            <a:pPr algn="ctr">
              <a:lnSpc>
                <a:spcPct val="110000"/>
              </a:lnSpc>
              <a:spcBef>
                <a:spcPts val="1877"/>
              </a:spcBef>
              <a:buClr>
                <a:schemeClr val="bg2"/>
              </a:buClr>
            </a:pPr>
            <a:endParaRPr lang="en-GB" sz="2177"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570102" y="1373323"/>
            <a:ext cx="8003800" cy="464477"/>
          </a:xfrm>
          <a:noFill/>
        </p:spPr>
        <p:txBody>
          <a:bodyPr wrap="square" anchor="ctr"/>
          <a:lstStyle>
            <a:lvl1pPr>
              <a:defRPr sz="4217"/>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22050" y="2914615"/>
            <a:ext cx="8894780" cy="2109971"/>
          </a:xfrm>
          <a:solidFill>
            <a:schemeClr val="bg1">
              <a:lumMod val="85000"/>
            </a:schemeClr>
          </a:solidFill>
        </p:spPr>
        <p:txBody>
          <a:bodyPr/>
          <a:lstStyle>
            <a:lvl1pPr marL="0" indent="0">
              <a:buNone/>
              <a:defRPr sz="1088" baseline="0"/>
            </a:lvl1pPr>
          </a:lstStyle>
          <a:p>
            <a:r>
              <a:rPr lang="en-GB" dirty="0"/>
              <a:t>Click to insert image</a:t>
            </a:r>
          </a:p>
        </p:txBody>
      </p:sp>
      <p:sp>
        <p:nvSpPr>
          <p:cNvPr id="8" name="TextBox 7"/>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4" name="TextBox 13"/>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12" name="TextBox 11"/>
          <p:cNvSpPr txBox="1"/>
          <p:nvPr userDrawn="1"/>
        </p:nvSpPr>
        <p:spPr bwMode="gray">
          <a:xfrm>
            <a:off x="386622" y="5020393"/>
            <a:ext cx="3331084" cy="123107"/>
          </a:xfrm>
          <a:prstGeom prst="rect">
            <a:avLst/>
          </a:prstGeom>
          <a:noFill/>
        </p:spPr>
        <p:txBody>
          <a:bodyPr wrap="none" lIns="0" tIns="0" rIns="0" bIns="0" rtlCol="0" anchor="ctr">
            <a:noAutofit/>
          </a:bodyPr>
          <a:lstStyle/>
          <a:p>
            <a:pPr marL="0" marR="0" lvl="0" indent="0" algn="l" defTabSz="715436" rtl="0" eaLnBrk="1" fontAlgn="auto" latinLnBrk="0" hangingPunct="1">
              <a:lnSpc>
                <a:spcPct val="100000"/>
              </a:lnSpc>
              <a:spcBef>
                <a:spcPts val="0"/>
              </a:spcBef>
              <a:spcAft>
                <a:spcPts val="0"/>
              </a:spcAft>
              <a:buClrTx/>
              <a:buSzTx/>
              <a:buFontTx/>
              <a:buNone/>
              <a:tabLst/>
              <a:defRPr/>
            </a:pPr>
            <a:r>
              <a:rPr lang="en-US" sz="400" dirty="0">
                <a:solidFill>
                  <a:srgbClr val="222223"/>
                </a:solidFill>
              </a:rPr>
              <a:t>Surveys of the health sector in Serbia </a:t>
            </a:r>
            <a:r>
              <a:rPr lang="en-GB" sz="400" dirty="0">
                <a:solidFill>
                  <a:srgbClr val="222223"/>
                </a:solidFill>
              </a:rPr>
              <a:t>| </a:t>
            </a:r>
            <a:r>
              <a:rPr lang="sr-Latn-RS" sz="400" dirty="0">
                <a:solidFill>
                  <a:srgbClr val="222223"/>
                </a:solidFill>
              </a:rPr>
              <a:t>March 2021</a:t>
            </a:r>
            <a:r>
              <a:rPr lang="sr-Latn-RS" sz="476" dirty="0">
                <a:solidFill>
                  <a:schemeClr val="tx1"/>
                </a:solidFill>
                <a:latin typeface="Segoe UI Light" panose="020B0502040204020203" pitchFamily="34" charset="0"/>
              </a:rPr>
              <a:t>. </a:t>
            </a:r>
          </a:p>
        </p:txBody>
      </p:sp>
      <p:sp>
        <p:nvSpPr>
          <p:cNvPr id="13" name="TextBox 12"/>
          <p:cNvSpPr txBox="1"/>
          <p:nvPr userDrawn="1"/>
        </p:nvSpPr>
        <p:spPr>
          <a:xfrm>
            <a:off x="389411" y="4925324"/>
            <a:ext cx="623569" cy="74251"/>
          </a:xfrm>
          <a:prstGeom prst="rect">
            <a:avLst/>
          </a:prstGeom>
          <a:noFill/>
        </p:spPr>
        <p:txBody>
          <a:bodyPr wrap="none" lIns="0" tIns="0" rIns="0" bIns="0" rtlCol="0">
            <a:spAutoFit/>
          </a:bodyPr>
          <a:lstStyle/>
          <a:p>
            <a:pPr>
              <a:lnSpc>
                <a:spcPct val="110000"/>
              </a:lnSpc>
              <a:spcBef>
                <a:spcPts val="1632"/>
              </a:spcBef>
              <a:buClr>
                <a:schemeClr val="bg2"/>
              </a:buClr>
            </a:pPr>
            <a:r>
              <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38364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440173" y="3361517"/>
            <a:ext cx="153919" cy="91926"/>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4"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4" dirty="0">
                <a:latin typeface="+mn-lt"/>
              </a:endParaRPr>
            </a:p>
          </p:txBody>
        </p:sp>
      </p:grpSp>
      <p:sp>
        <p:nvSpPr>
          <p:cNvPr id="69" name="Text Placeholder 68"/>
          <p:cNvSpPr>
            <a:spLocks noGrp="1"/>
          </p:cNvSpPr>
          <p:nvPr>
            <p:ph type="body" sz="quarter" idx="10" hasCustomPrompt="1"/>
          </p:nvPr>
        </p:nvSpPr>
        <p:spPr bwMode="gray">
          <a:xfrm>
            <a:off x="378738" y="2718699"/>
            <a:ext cx="4041224" cy="1318300"/>
          </a:xfrm>
        </p:spPr>
        <p:txBody>
          <a:bodyPr wrap="square" lIns="82819" tIns="41410" rIns="82819" bIns="41410">
            <a:spAutoFit/>
          </a:bodyPr>
          <a:lstStyle>
            <a:lvl1pPr marL="0" indent="0">
              <a:spcBef>
                <a:spcPts val="0"/>
              </a:spcBef>
              <a:buNone/>
              <a:tabLst>
                <a:tab pos="213637" algn="l"/>
              </a:tabLst>
              <a:defRPr sz="1428" baseline="0">
                <a:solidFill>
                  <a:schemeClr val="bg1"/>
                </a:solidFill>
                <a:latin typeface="+mn-lt"/>
              </a:defRPr>
            </a:lvl1pPr>
            <a:lvl2pPr marL="357719" indent="0">
              <a:buNone/>
              <a:defRPr>
                <a:solidFill>
                  <a:schemeClr val="bg1"/>
                </a:solidFill>
              </a:defRPr>
            </a:lvl2pPr>
            <a:lvl3pPr marL="715436" indent="0">
              <a:buNone/>
              <a:defRPr>
                <a:solidFill>
                  <a:schemeClr val="bg1"/>
                </a:solidFill>
              </a:defRPr>
            </a:lvl3pPr>
            <a:lvl4pPr marL="1073154" indent="0">
              <a:buNone/>
              <a:defRPr>
                <a:solidFill>
                  <a:schemeClr val="bg1"/>
                </a:solidFill>
              </a:defRPr>
            </a:lvl4pPr>
            <a:lvl5pPr marL="1430873"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439540" y="3869812"/>
            <a:ext cx="155187" cy="122444"/>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71548" tIns="35773" rIns="71548" bIns="35773" numCol="1" anchor="t" anchorCtr="0" compatLnSpc="1">
            <a:prstTxWarp prst="textNoShape">
              <a:avLst/>
            </a:prstTxWarp>
          </a:bodyPr>
          <a:lstStyle/>
          <a:p>
            <a:endParaRPr lang="en-GB" sz="1224" dirty="0">
              <a:latin typeface="+mn-lt"/>
            </a:endParaRPr>
          </a:p>
        </p:txBody>
      </p:sp>
      <p:sp>
        <p:nvSpPr>
          <p:cNvPr id="160" name="Freeform 11"/>
          <p:cNvSpPr>
            <a:spLocks noChangeAspect="1" noEditPoints="1"/>
          </p:cNvSpPr>
          <p:nvPr userDrawn="1"/>
        </p:nvSpPr>
        <p:spPr bwMode="auto">
          <a:xfrm>
            <a:off x="477994" y="3575914"/>
            <a:ext cx="78279" cy="122444"/>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71548" tIns="35773" rIns="71548" bIns="35773" numCol="1" anchor="t" anchorCtr="0" compatLnSpc="1">
            <a:prstTxWarp prst="textNoShape">
              <a:avLst/>
            </a:prstTxWarp>
          </a:bodyPr>
          <a:lstStyle/>
          <a:p>
            <a:endParaRPr lang="en-GB" sz="1224" dirty="0">
              <a:latin typeface="+mn-lt"/>
            </a:endParaRPr>
          </a:p>
        </p:txBody>
      </p:sp>
      <p:sp>
        <p:nvSpPr>
          <p:cNvPr id="29" name="TextBox 28">
            <a:hlinkClick r:id="rId2"/>
          </p:cNvPr>
          <p:cNvSpPr txBox="1"/>
          <p:nvPr userDrawn="1"/>
        </p:nvSpPr>
        <p:spPr>
          <a:xfrm>
            <a:off x="4717251" y="4607480"/>
            <a:ext cx="4041224" cy="226615"/>
          </a:xfrm>
          <a:prstGeom prst="rect">
            <a:avLst/>
          </a:prstGeom>
          <a:noFill/>
        </p:spPr>
        <p:txBody>
          <a:bodyPr wrap="square" lIns="56337" tIns="28169" rIns="56337" bIns="28169" rtlCol="0">
            <a:spAutoFit/>
          </a:bodyPr>
          <a:lstStyle/>
          <a:p>
            <a:pPr>
              <a:lnSpc>
                <a:spcPct val="110000"/>
              </a:lnSpc>
              <a:spcBef>
                <a:spcPts val="1877"/>
              </a:spcBef>
              <a:buClr>
                <a:schemeClr val="bg2"/>
              </a:buClr>
            </a:pPr>
            <a:r>
              <a:rPr lang="en-GB" sz="1088"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27" name="TextBox 26"/>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21" name="TextBox 20"/>
          <p:cNvSpPr txBox="1"/>
          <p:nvPr userDrawn="1"/>
        </p:nvSpPr>
        <p:spPr bwMode="gray">
          <a:xfrm>
            <a:off x="386622" y="5020393"/>
            <a:ext cx="3331084" cy="123107"/>
          </a:xfrm>
          <a:prstGeom prst="rect">
            <a:avLst/>
          </a:prstGeom>
          <a:noFill/>
        </p:spPr>
        <p:txBody>
          <a:bodyPr wrap="none" lIns="0" tIns="0" rIns="0" bIns="0" rtlCol="0" anchor="ctr">
            <a:noAutofit/>
          </a:bodyPr>
          <a:lstStyle/>
          <a:p>
            <a:pPr defTabSz="715541"/>
            <a:r>
              <a:rPr lang="en-US" sz="400" dirty="0">
                <a:solidFill>
                  <a:srgbClr val="222223"/>
                </a:solidFill>
              </a:rPr>
              <a:t>Surveys of the health sector in Serbia </a:t>
            </a:r>
            <a:r>
              <a:rPr lang="en-GB" sz="400" dirty="0">
                <a:solidFill>
                  <a:srgbClr val="222223"/>
                </a:solidFill>
              </a:rPr>
              <a:t>| </a:t>
            </a:r>
            <a:r>
              <a:rPr lang="sr-Latn-RS" sz="400" dirty="0">
                <a:solidFill>
                  <a:srgbClr val="222223"/>
                </a:solidFill>
              </a:rPr>
              <a:t>March 2021</a:t>
            </a:r>
            <a:endParaRPr lang="en-GB" sz="400" dirty="0">
              <a:solidFill>
                <a:srgbClr val="222223"/>
              </a:solidFill>
            </a:endParaRPr>
          </a:p>
        </p:txBody>
      </p:sp>
      <p:pic>
        <p:nvPicPr>
          <p:cNvPr id="22" name="Picture 21">
            <a:extLst>
              <a:ext uri="{FF2B5EF4-FFF2-40B4-BE49-F238E27FC236}">
                <a16:creationId xmlns:a16="http://schemas.microsoft.com/office/drawing/2014/main" id="{8057BD83-12FE-416D-A141-12BD8332FB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4205" y="4482100"/>
            <a:ext cx="429369" cy="391850"/>
          </a:xfrm>
          <a:prstGeom prst="rect">
            <a:avLst/>
          </a:prstGeom>
        </p:spPr>
      </p:pic>
      <p:pic>
        <p:nvPicPr>
          <p:cNvPr id="30" name="Picture 29">
            <a:extLst>
              <a:ext uri="{FF2B5EF4-FFF2-40B4-BE49-F238E27FC236}">
                <a16:creationId xmlns:a16="http://schemas.microsoft.com/office/drawing/2014/main" id="{03278200-805C-4BEA-8C48-DC17E07067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669" y="4551549"/>
            <a:ext cx="2281338" cy="331770"/>
          </a:xfrm>
          <a:prstGeom prst="rect">
            <a:avLst/>
          </a:prstGeom>
        </p:spPr>
      </p:pic>
    </p:spTree>
    <p:extLst>
      <p:ext uri="{BB962C8B-B14F-4D97-AF65-F5344CB8AC3E}">
        <p14:creationId xmlns:p14="http://schemas.microsoft.com/office/powerpoint/2010/main" val="6644183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6.xml"/><Relationship Id="rId7" Type="http://schemas.openxmlformats.org/officeDocument/2006/relationships/tags" Target="../tags/tag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vmlDrawing" Target="../drawings/vmlDrawing1.vml"/><Relationship Id="rId5" Type="http://schemas.openxmlformats.org/officeDocument/2006/relationships/theme" Target="../theme/theme3.xml"/><Relationship Id="rId10" Type="http://schemas.openxmlformats.org/officeDocument/2006/relationships/image" Target="../media/image6.emf"/><Relationship Id="rId4" Type="http://schemas.openxmlformats.org/officeDocument/2006/relationships/slideLayout" Target="../slideLayouts/slideLayout17.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gray">
          <a:xfrm>
            <a:off x="122052" y="122032"/>
            <a:ext cx="8903140" cy="4896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41" tIns="56319" rIns="112641" bIns="56319" numCol="1" spcCol="0" rtlCol="0" fromWordArt="0" anchor="ctr" anchorCtr="0" forceAA="0" compatLnSpc="1">
            <a:prstTxWarp prst="textNoShape">
              <a:avLst/>
            </a:prstTxWarp>
            <a:noAutofit/>
          </a:bodyPr>
          <a:lstStyle/>
          <a:p>
            <a:pPr algn="ctr" defTabSz="715269">
              <a:lnSpc>
                <a:spcPct val="110000"/>
              </a:lnSpc>
              <a:spcBef>
                <a:spcPts val="1878"/>
              </a:spcBef>
              <a:buClr>
                <a:srgbClr val="222223"/>
              </a:buClr>
            </a:pPr>
            <a:endParaRPr lang="en-GB" sz="2200" dirty="0">
              <a:solidFill>
                <a:prstClr val="white"/>
              </a:solidFill>
              <a:latin typeface="Segoe UI Light" panose="020B0502040204020203" pitchFamily="34" charset="0"/>
            </a:endParaRPr>
          </a:p>
        </p:txBody>
      </p:sp>
      <p:sp>
        <p:nvSpPr>
          <p:cNvPr id="4" name="TextBox 3"/>
          <p:cNvSpPr txBox="1"/>
          <p:nvPr/>
        </p:nvSpPr>
        <p:spPr>
          <a:xfrm>
            <a:off x="8747293" y="5033569"/>
            <a:ext cx="289891" cy="93615"/>
          </a:xfrm>
          <a:prstGeom prst="rect">
            <a:avLst/>
          </a:prstGeom>
          <a:noFill/>
        </p:spPr>
        <p:txBody>
          <a:bodyPr wrap="square" lIns="0" tIns="0" rIns="0" bIns="0" rtlCol="0">
            <a:spAutoFit/>
          </a:bodyPr>
          <a:lstStyle/>
          <a:p>
            <a:pPr algn="r" defTabSz="715269">
              <a:lnSpc>
                <a:spcPct val="110000"/>
              </a:lnSpc>
              <a:spcBef>
                <a:spcPts val="1878"/>
              </a:spcBef>
              <a:buClr>
                <a:srgbClr val="222223"/>
              </a:buClr>
            </a:pPr>
            <a:fld id="{08492756-E806-4604-9C5F-A6997CE6540C}" type="slidenum">
              <a:rPr lang="en-GB" sz="600" smtClean="0">
                <a:solidFill>
                  <a:prstClr val="white"/>
                </a:solidFill>
                <a:latin typeface="Segoe UI Light" panose="020B0502040204020203" pitchFamily="34" charset="0"/>
              </a:rPr>
              <a:pPr algn="r" defTabSz="715269">
                <a:lnSpc>
                  <a:spcPct val="110000"/>
                </a:lnSpc>
                <a:spcBef>
                  <a:spcPts val="1878"/>
                </a:spcBef>
                <a:buClr>
                  <a:srgbClr val="222223"/>
                </a:buClr>
              </a:pPr>
              <a:t>‹#›</a:t>
            </a:fld>
            <a:endParaRPr lang="en-GB" sz="600" dirty="0">
              <a:solidFill>
                <a:prstClr val="white"/>
              </a:solidFill>
              <a:latin typeface="Segoe UI Light" panose="020B0502040204020203" pitchFamily="34" charset="0"/>
            </a:endParaRPr>
          </a:p>
        </p:txBody>
      </p:sp>
      <p:sp>
        <p:nvSpPr>
          <p:cNvPr id="2" name="Title Placeholder 1"/>
          <p:cNvSpPr>
            <a:spLocks noGrp="1"/>
          </p:cNvSpPr>
          <p:nvPr>
            <p:ph type="title"/>
          </p:nvPr>
        </p:nvSpPr>
        <p:spPr bwMode="gray">
          <a:xfrm>
            <a:off x="374342" y="507667"/>
            <a:ext cx="2512215" cy="408516"/>
          </a:xfrm>
          <a:prstGeom prst="rect">
            <a:avLst/>
          </a:prstGeom>
          <a:solidFill>
            <a:schemeClr val="accent3"/>
          </a:solidFill>
        </p:spPr>
        <p:txBody>
          <a:bodyPr wrap="none" lIns="56319" tIns="48965" rIns="563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374337" y="1184471"/>
            <a:ext cx="8372950" cy="3329974"/>
          </a:xfrm>
          <a:prstGeom prst="rect">
            <a:avLst/>
          </a:prstGeom>
        </p:spPr>
        <p:txBody>
          <a:bodyPr vert="horz" lIns="0" tIns="28160" rIns="0" bIns="2816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6772239"/>
      </p:ext>
    </p:extLst>
  </p:cSld>
  <p:clrMap bg1="lt1" tx1="dk1" bg2="lt2" tx2="dk2" accent1="accent1" accent2="accent2" accent3="accent3" accent4="accent4" accent5="accent5" accent6="accent6" hlink="hlink" folHlink="folHlink"/>
  <p:sldLayoutIdLst>
    <p:sldLayoutId id="2147483782" r:id="rId1"/>
    <p:sldLayoutId id="2147483785" r:id="rId2"/>
    <p:sldLayoutId id="2147483792" r:id="rId3"/>
    <p:sldLayoutId id="2147484145" r:id="rId4"/>
    <p:sldLayoutId id="2147484147" r:id="rId5"/>
    <p:sldLayoutId id="2147484105" r:id="rId6"/>
    <p:sldLayoutId id="2147484106" r:id="rId7"/>
    <p:sldLayoutId id="2147484107" r:id="rId8"/>
    <p:sldLayoutId id="2147484108" r:id="rId9"/>
    <p:sldLayoutId id="2147484109" r:id="rId10"/>
    <p:sldLayoutId id="2147484114" r:id="rId11"/>
    <p:sldLayoutId id="2147484202" r:id="rId12"/>
  </p:sldLayoutIdLst>
  <p:transition>
    <p:fade/>
  </p:transition>
  <p:hf hdr="0" ftr="0" dt="0"/>
  <p:txStyles>
    <p:titleStyle>
      <a:lvl1pPr algn="ctr" defTabSz="715269" rtl="0" eaLnBrk="1" latinLnBrk="0" hangingPunct="1">
        <a:lnSpc>
          <a:spcPts val="2789"/>
        </a:lnSpc>
        <a:spcBef>
          <a:spcPts val="0"/>
        </a:spcBef>
        <a:buNone/>
        <a:defRPr lang="en-GB" sz="2400" b="1" kern="1200" smtClean="0">
          <a:solidFill>
            <a:schemeClr val="bg1"/>
          </a:solidFill>
          <a:latin typeface="+mj-lt"/>
          <a:ea typeface="+mn-ea"/>
          <a:cs typeface="+mn-cs"/>
        </a:defRPr>
      </a:lvl1pPr>
    </p:titleStyle>
    <p:bodyStyle>
      <a:lvl1pPr marL="213587" indent="-213587" algn="l" defTabSz="715269" rtl="0" eaLnBrk="1" latinLnBrk="0" hangingPunct="1">
        <a:lnSpc>
          <a:spcPct val="110000"/>
        </a:lnSpc>
        <a:spcBef>
          <a:spcPts val="408"/>
        </a:spcBef>
        <a:spcAft>
          <a:spcPts val="408"/>
        </a:spcAft>
        <a:buClr>
          <a:schemeClr val="bg2"/>
        </a:buClr>
        <a:buFont typeface="Wingdings" panose="05000000000000000000" pitchFamily="2" charset="2"/>
        <a:buChar char="§"/>
        <a:defRPr sz="2200" kern="1200">
          <a:solidFill>
            <a:schemeClr val="tx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15269" rtl="0" eaLnBrk="1" latinLnBrk="0" hangingPunct="1">
        <a:defRPr sz="1400" kern="1200">
          <a:solidFill>
            <a:schemeClr val="tx1"/>
          </a:solidFill>
          <a:latin typeface="+mn-lt"/>
          <a:ea typeface="+mn-ea"/>
          <a:cs typeface="+mn-cs"/>
        </a:defRPr>
      </a:lvl1pPr>
      <a:lvl2pPr marL="357635" algn="l" defTabSz="715269" rtl="0" eaLnBrk="1" latinLnBrk="0" hangingPunct="1">
        <a:defRPr sz="1400" kern="1200">
          <a:solidFill>
            <a:schemeClr val="tx1"/>
          </a:solidFill>
          <a:latin typeface="+mn-lt"/>
          <a:ea typeface="+mn-ea"/>
          <a:cs typeface="+mn-cs"/>
        </a:defRPr>
      </a:lvl2pPr>
      <a:lvl3pPr marL="715269" algn="l" defTabSz="715269" rtl="0" eaLnBrk="1" latinLnBrk="0" hangingPunct="1">
        <a:defRPr sz="1400" kern="1200">
          <a:solidFill>
            <a:schemeClr val="tx1"/>
          </a:solidFill>
          <a:latin typeface="+mn-lt"/>
          <a:ea typeface="+mn-ea"/>
          <a:cs typeface="+mn-cs"/>
        </a:defRPr>
      </a:lvl3pPr>
      <a:lvl4pPr marL="1072904" algn="l" defTabSz="715269" rtl="0" eaLnBrk="1" latinLnBrk="0" hangingPunct="1">
        <a:defRPr sz="1400" kern="1200">
          <a:solidFill>
            <a:schemeClr val="tx1"/>
          </a:solidFill>
          <a:latin typeface="+mn-lt"/>
          <a:ea typeface="+mn-ea"/>
          <a:cs typeface="+mn-cs"/>
        </a:defRPr>
      </a:lvl4pPr>
      <a:lvl5pPr marL="1430539" algn="l" defTabSz="715269" rtl="0" eaLnBrk="1" latinLnBrk="0" hangingPunct="1">
        <a:defRPr sz="1400" kern="1200">
          <a:solidFill>
            <a:schemeClr val="tx1"/>
          </a:solidFill>
          <a:latin typeface="+mn-lt"/>
          <a:ea typeface="+mn-ea"/>
          <a:cs typeface="+mn-cs"/>
        </a:defRPr>
      </a:lvl5pPr>
      <a:lvl6pPr marL="1788174" algn="l" defTabSz="715269" rtl="0" eaLnBrk="1" latinLnBrk="0" hangingPunct="1">
        <a:defRPr sz="1400" kern="1200">
          <a:solidFill>
            <a:schemeClr val="tx1"/>
          </a:solidFill>
          <a:latin typeface="+mn-lt"/>
          <a:ea typeface="+mn-ea"/>
          <a:cs typeface="+mn-cs"/>
        </a:defRPr>
      </a:lvl6pPr>
      <a:lvl7pPr marL="2145808" algn="l" defTabSz="715269" rtl="0" eaLnBrk="1" latinLnBrk="0" hangingPunct="1">
        <a:defRPr sz="1400" kern="1200">
          <a:solidFill>
            <a:schemeClr val="tx1"/>
          </a:solidFill>
          <a:latin typeface="+mn-lt"/>
          <a:ea typeface="+mn-ea"/>
          <a:cs typeface="+mn-cs"/>
        </a:defRPr>
      </a:lvl7pPr>
      <a:lvl8pPr marL="2503443" algn="l" defTabSz="715269" rtl="0" eaLnBrk="1" latinLnBrk="0" hangingPunct="1">
        <a:defRPr sz="1400" kern="1200">
          <a:solidFill>
            <a:schemeClr val="tx1"/>
          </a:solidFill>
          <a:latin typeface="+mn-lt"/>
          <a:ea typeface="+mn-ea"/>
          <a:cs typeface="+mn-cs"/>
        </a:defRPr>
      </a:lvl8pPr>
      <a:lvl9pPr marL="2861078" algn="l" defTabSz="71526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6" y="643468"/>
            <a:ext cx="8654595"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IPSOS_GAMECHANGERS_blue.png"/>
          <p:cNvPicPr>
            <a:picLocks noChangeAspect="1"/>
          </p:cNvPicPr>
          <p:nvPr/>
        </p:nvPicPr>
        <p:blipFill rotWithShape="1">
          <a:blip r:embed="rId3" cstate="screen">
            <a:extLst>
              <a:ext uri="{28A0092B-C50C-407E-A947-70E740481C1C}">
                <a14:useLocalDpi xmlns:a14="http://schemas.microsoft.com/office/drawing/2010/main"/>
              </a:ext>
            </a:extLst>
          </a:blip>
          <a:srcRect t="-9671" b="-1"/>
          <a:stretch/>
        </p:blipFill>
        <p:spPr>
          <a:xfrm>
            <a:off x="8526719" y="98875"/>
            <a:ext cx="377327" cy="355982"/>
          </a:xfrm>
          <a:prstGeom prst="rect">
            <a:avLst/>
          </a:prstGeom>
        </p:spPr>
      </p:pic>
    </p:spTree>
    <p:extLst>
      <p:ext uri="{BB962C8B-B14F-4D97-AF65-F5344CB8AC3E}">
        <p14:creationId xmlns:p14="http://schemas.microsoft.com/office/powerpoint/2010/main" val="2222692630"/>
      </p:ext>
    </p:extLst>
  </p:cSld>
  <p:clrMap bg1="lt1" tx1="dk1" bg2="lt2" tx2="dk2" accent1="accent1" accent2="accent2" accent3="accent3" accent4="accent4" accent5="accent5" accent6="accent6" hlink="hlink" folHlink="folHlink"/>
  <p:sldLayoutIdLst>
    <p:sldLayoutId id="2147484130" r:id="rId1"/>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38" name="Diapositive think-cell" r:id="rId9" imgW="532" imgH="530" progId="TCLayout.ActiveDocument.1">
                  <p:embed/>
                </p:oleObj>
              </mc:Choice>
              <mc:Fallback>
                <p:oleObj name="Diapositive think-cell" r:id="rId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8"/>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303590" y="287112"/>
            <a:ext cx="8538210" cy="362407"/>
          </a:xfrm>
          <a:prstGeom prst="rect">
            <a:avLst/>
          </a:prstGeom>
        </p:spPr>
        <p:txBody>
          <a:bodyPr vert="horz" wrap="square" lIns="72000" tIns="45720" rIns="72000" bIns="45720" rtlCol="0" anchor="t">
            <a:spAutoFit/>
          </a:bodyPr>
          <a:lstStyle/>
          <a:p>
            <a:r>
              <a:rPr lang="en-GB" dirty="0"/>
              <a:t>Title of the slide</a:t>
            </a:r>
          </a:p>
        </p:txBody>
      </p:sp>
    </p:spTree>
    <p:extLst>
      <p:ext uri="{BB962C8B-B14F-4D97-AF65-F5344CB8AC3E}">
        <p14:creationId xmlns:p14="http://schemas.microsoft.com/office/powerpoint/2010/main" val="3412497393"/>
      </p:ext>
    </p:extLst>
  </p:cSld>
  <p:clrMap bg1="lt1" tx1="dk1" bg2="lt2" tx2="dk2" accent1="accent1" accent2="accent2" accent3="accent3" accent4="accent4" accent5="accent5" accent6="accent6" hlink="hlink" folHlink="folHlink"/>
  <p:sldLayoutIdLst>
    <p:sldLayoutId id="2147484192" r:id="rId1"/>
    <p:sldLayoutId id="2147484199" r:id="rId2"/>
    <p:sldLayoutId id="2147484200" r:id="rId3"/>
    <p:sldLayoutId id="2147484201" r:id="rId4"/>
  </p:sldLayoutIdLst>
  <p:hf hdr="0" dt="0"/>
  <p:txStyles>
    <p:titleStyle>
      <a:lvl1pPr algn="l" defTabSz="685800" rtl="0" eaLnBrk="1" latinLnBrk="0" hangingPunct="1">
        <a:lnSpc>
          <a:spcPct val="90000"/>
        </a:lnSpc>
        <a:spcBef>
          <a:spcPct val="0"/>
        </a:spcBef>
        <a:buNone/>
        <a:defRPr sz="1950" b="1" kern="1200" cap="none" spc="0" baseline="0">
          <a:solidFill>
            <a:schemeClr val="tx1">
              <a:lumMod val="65000"/>
              <a:lumOff val="35000"/>
            </a:schemeClr>
          </a:solidFill>
          <a:latin typeface="+mj-lt"/>
          <a:ea typeface="+mj-ea"/>
          <a:cs typeface="+mj-cs"/>
        </a:defRPr>
      </a:lvl1pPr>
    </p:titleStyle>
    <p:bodyStyle>
      <a:lvl1pPr marL="64294" indent="-64294" algn="l" defTabSz="685800" rtl="0" eaLnBrk="1" latinLnBrk="0" hangingPunct="1">
        <a:lnSpc>
          <a:spcPct val="100000"/>
        </a:lnSpc>
        <a:spcBef>
          <a:spcPts val="1350"/>
        </a:spcBef>
        <a:buSzPct val="50000"/>
        <a:buFont typeface="HelveticaNeueLT Std Lt Cn" panose="020B0406020202030204" pitchFamily="34" charset="0"/>
        <a:buChar char=" "/>
        <a:defRPr sz="1200" b="0" kern="1200">
          <a:solidFill>
            <a:schemeClr val="tx1">
              <a:lumMod val="65000"/>
              <a:lumOff val="35000"/>
            </a:schemeClr>
          </a:solidFill>
          <a:latin typeface="+mn-lt"/>
          <a:ea typeface="+mn-ea"/>
          <a:cs typeface="+mn-cs"/>
        </a:defRPr>
      </a:lvl1pPr>
      <a:lvl2pPr marL="335756" indent="-235744" algn="l" defTabSz="685800" rtl="0" eaLnBrk="1" latinLnBrk="0" hangingPunct="1">
        <a:lnSpc>
          <a:spcPct val="100000"/>
        </a:lnSpc>
        <a:spcBef>
          <a:spcPts val="450"/>
        </a:spcBef>
        <a:buClrTx/>
        <a:buSzPct val="100000"/>
        <a:buFont typeface="Arial" panose="020B0604020202020204" pitchFamily="34" charset="0"/>
        <a:buChar char="•"/>
        <a:defRPr sz="1200" kern="1200">
          <a:solidFill>
            <a:schemeClr val="tx1">
              <a:lumMod val="65000"/>
              <a:lumOff val="35000"/>
            </a:schemeClr>
          </a:solidFill>
          <a:latin typeface="+mn-lt"/>
          <a:ea typeface="+mn-ea"/>
          <a:cs typeface="+mn-cs"/>
        </a:defRPr>
      </a:lvl2pPr>
      <a:lvl3pPr marL="535781" indent="-128588" algn="l" defTabSz="685800" rtl="0" eaLnBrk="1" latinLnBrk="0" hangingPunct="1">
        <a:lnSpc>
          <a:spcPct val="100000"/>
        </a:lnSpc>
        <a:spcBef>
          <a:spcPts val="450"/>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740569" indent="-171450" algn="l" defTabSz="685800" rtl="0" eaLnBrk="1" latinLnBrk="0" hangingPunct="1">
        <a:lnSpc>
          <a:spcPct val="90000"/>
        </a:lnSpc>
        <a:spcBef>
          <a:spcPts val="375"/>
        </a:spcBef>
        <a:buFont typeface="Arial" panose="020B0604020202020204" pitchFamily="34" charset="0"/>
        <a:buChar char="•"/>
        <a:defRPr sz="825" kern="1200">
          <a:solidFill>
            <a:schemeClr val="bg2"/>
          </a:solidFill>
          <a:latin typeface="+mn-lt"/>
          <a:ea typeface="+mn-ea"/>
          <a:cs typeface="+mn-cs"/>
        </a:defRPr>
      </a:lvl4pPr>
      <a:lvl5pPr marL="946547" indent="-171450" algn="l" defTabSz="685800" rtl="0" eaLnBrk="1" latinLnBrk="0" hangingPunct="1">
        <a:lnSpc>
          <a:spcPct val="90000"/>
        </a:lnSpc>
        <a:spcBef>
          <a:spcPts val="375"/>
        </a:spcBef>
        <a:buFont typeface="HelveticaNeueLT Std Lt Cn" panose="020B0406020202030204" pitchFamily="34" charset="0"/>
        <a:buChar char="−"/>
        <a:defRPr sz="788"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22.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 Id="rId4" Type="http://schemas.openxmlformats.org/officeDocument/2006/relationships/chart" Target="../charts/chart33.xml"/></Relationships>
</file>

<file path=ppt/slides/_rels/slide2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ipsos.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665161C-F3A0-4B6B-AE5E-4BB9348BE174}"/>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8753" b="8753"/>
          <a:stretch>
            <a:fillRect/>
          </a:stretch>
        </p:blipFill>
        <p:spPr bwMode="auto">
          <a:xfrm>
            <a:off x="122050" y="106326"/>
            <a:ext cx="8942097" cy="4914067"/>
          </a:xfrm>
          <a:prstGeom prst="rect">
            <a:avLst/>
          </a:prstGeom>
          <a:noFill/>
          <a:extLst>
            <a:ext uri="{909E8E84-426E-40DD-AFC4-6F175D3DCCD1}">
              <a14:hiddenFill xmlns:a14="http://schemas.microsoft.com/office/drawing/2010/main">
                <a:solidFill>
                  <a:srgbClr val="FFFFFF"/>
                </a:solidFill>
              </a14:hiddenFill>
            </a:ext>
          </a:extLst>
        </p:spPr>
      </p:pic>
      <p:sp>
        <p:nvSpPr>
          <p:cNvPr id="29" name="Text Placeholder 6">
            <a:extLst>
              <a:ext uri="{FF2B5EF4-FFF2-40B4-BE49-F238E27FC236}">
                <a16:creationId xmlns:a16="http://schemas.microsoft.com/office/drawing/2014/main" id="{7DDFE715-0F41-4294-8268-6C902E751679}"/>
              </a:ext>
            </a:extLst>
          </p:cNvPr>
          <p:cNvSpPr txBox="1">
            <a:spLocks/>
          </p:cNvSpPr>
          <p:nvPr/>
        </p:nvSpPr>
        <p:spPr bwMode="gray">
          <a:xfrm>
            <a:off x="249865" y="1962150"/>
            <a:ext cx="5237100" cy="523387"/>
          </a:xfrm>
          <a:prstGeom prst="rect">
            <a:avLst/>
          </a:prstGeom>
          <a:solidFill>
            <a:srgbClr val="007681"/>
          </a:solidFill>
        </p:spPr>
        <p:txBody>
          <a:bodyPr vert="horz" wrap="none" lIns="56337" tIns="97955" rIns="56337" bIns="0" rtlCol="0" anchor="ctr">
            <a:spAutoFit/>
          </a:bodyPr>
          <a:lstStyle>
            <a:lvl1pPr marL="314080" indent="-314080" algn="l" defTabSz="1051802" rtl="0" eaLnBrk="1" latinLnBrk="0" hangingPunct="1">
              <a:lnSpc>
                <a:spcPct val="110000"/>
              </a:lnSpc>
              <a:spcBef>
                <a:spcPts val="600"/>
              </a:spcBef>
              <a:spcAft>
                <a:spcPts val="0"/>
              </a:spcAft>
              <a:buClr>
                <a:schemeClr val="bg2"/>
              </a:buClr>
              <a:buFontTx/>
              <a:buNone/>
              <a:defRPr lang="en-US" sz="5000" b="1" kern="1200" baseline="0" dirty="0" smtClean="0">
                <a:solidFill>
                  <a:schemeClr val="bg1"/>
                </a:solidFill>
                <a:latin typeface="+mj-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213637" indent="-213637" defTabSz="715436">
              <a:spcBef>
                <a:spcPts val="408"/>
              </a:spcBef>
              <a:buClr>
                <a:srgbClr val="222223"/>
              </a:buClr>
              <a:defRPr/>
            </a:pPr>
            <a:r>
              <a:rPr lang="sr-Latn-RS" sz="2721" dirty="0">
                <a:solidFill>
                  <a:prstClr val="white"/>
                </a:solidFill>
              </a:rPr>
              <a:t>Bezgotovinsko plaćanje u Srbiji</a:t>
            </a:r>
            <a:endParaRPr lang="sr-Latn-RS" sz="2721" dirty="0">
              <a:solidFill>
                <a:prstClr val="white"/>
              </a:solidFill>
              <a:latin typeface="Segoe UI"/>
            </a:endParaRPr>
          </a:p>
        </p:txBody>
      </p:sp>
      <p:sp>
        <p:nvSpPr>
          <p:cNvPr id="15" name="Subtitle 3">
            <a:extLst>
              <a:ext uri="{FF2B5EF4-FFF2-40B4-BE49-F238E27FC236}">
                <a16:creationId xmlns:a16="http://schemas.microsoft.com/office/drawing/2014/main" id="{50C8DC77-9145-4F11-B055-8BF1708B3025}"/>
              </a:ext>
            </a:extLst>
          </p:cNvPr>
          <p:cNvSpPr txBox="1">
            <a:spLocks/>
          </p:cNvSpPr>
          <p:nvPr/>
        </p:nvSpPr>
        <p:spPr bwMode="gray">
          <a:xfrm>
            <a:off x="6995718" y="235949"/>
            <a:ext cx="1450679" cy="266176"/>
          </a:xfrm>
          <a:prstGeom prst="rect">
            <a:avLst/>
          </a:prstGeom>
          <a:solidFill>
            <a:srgbClr val="007C82"/>
          </a:solidFill>
        </p:spPr>
        <p:txBody>
          <a:bodyPr vert="horz" wrap="none" lIns="56337" tIns="28169" rIns="56337" bIns="28169" rtlCol="0" anchor="t">
            <a:spAutoFit/>
          </a:bodyPr>
          <a:lstStyle>
            <a:lvl1pPr marL="0" indent="0" algn="l" defTabSz="1051802" rtl="0" eaLnBrk="1" latinLnBrk="0" hangingPunct="1">
              <a:lnSpc>
                <a:spcPts val="3360"/>
              </a:lnSpc>
              <a:spcBef>
                <a:spcPts val="600"/>
              </a:spcBef>
              <a:spcAft>
                <a:spcPts val="0"/>
              </a:spcAft>
              <a:buClr>
                <a:schemeClr val="bg2"/>
              </a:buClr>
              <a:buFont typeface="Wingdings" panose="05000000000000000000" pitchFamily="2" charset="2"/>
              <a:buNone/>
              <a:defRPr lang="en-GB" sz="2800" b="1" kern="1200" dirty="0" smtClean="0">
                <a:solidFill>
                  <a:schemeClr val="bg1"/>
                </a:solidFill>
                <a:latin typeface="+mj-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defTabSz="715436">
              <a:lnSpc>
                <a:spcPct val="100000"/>
              </a:lnSpc>
              <a:spcBef>
                <a:spcPts val="0"/>
              </a:spcBef>
              <a:buClr>
                <a:srgbClr val="222223"/>
              </a:buClr>
            </a:pPr>
            <a:r>
              <a:rPr lang="sr-Latn-RS" sz="1360" dirty="0">
                <a:latin typeface="Segoe UI"/>
              </a:rPr>
              <a:t>Pripremljeno za:</a:t>
            </a:r>
          </a:p>
        </p:txBody>
      </p:sp>
      <p:sp>
        <p:nvSpPr>
          <p:cNvPr id="19" name="Rectangle 18">
            <a:extLst>
              <a:ext uri="{FF2B5EF4-FFF2-40B4-BE49-F238E27FC236}">
                <a16:creationId xmlns:a16="http://schemas.microsoft.com/office/drawing/2014/main" id="{6DAEE1DC-0CDF-4C55-936D-8CD0821A7F02}"/>
              </a:ext>
            </a:extLst>
          </p:cNvPr>
          <p:cNvSpPr/>
          <p:nvPr/>
        </p:nvSpPr>
        <p:spPr>
          <a:xfrm>
            <a:off x="228600" y="3105150"/>
            <a:ext cx="1263103" cy="343492"/>
          </a:xfrm>
          <a:prstGeom prst="rect">
            <a:avLst/>
          </a:prstGeom>
          <a:solidFill>
            <a:srgbClr val="007681"/>
          </a:solidFill>
        </p:spPr>
        <p:txBody>
          <a:bodyPr wrap="none">
            <a:spAutoFit/>
          </a:bodyPr>
          <a:lstStyle/>
          <a:p>
            <a:pPr defTabSz="715436">
              <a:spcBef>
                <a:spcPts val="939"/>
              </a:spcBef>
              <a:spcAft>
                <a:spcPts val="408"/>
              </a:spcAft>
              <a:buClr>
                <a:srgbClr val="222223"/>
              </a:buClr>
              <a:defRPr/>
            </a:pPr>
            <a:r>
              <a:rPr lang="sr-Latn-RS" sz="1632" b="1" dirty="0">
                <a:solidFill>
                  <a:schemeClr val="bg1"/>
                </a:solidFill>
                <a:latin typeface="Segoe UI"/>
              </a:rPr>
              <a:t>Mart 2022.</a:t>
            </a:r>
            <a:endParaRPr lang="en-US" sz="1632" b="1" dirty="0">
              <a:solidFill>
                <a:schemeClr val="bg1"/>
              </a:solidFill>
              <a:latin typeface="Segoe UI"/>
            </a:endParaRPr>
          </a:p>
        </p:txBody>
      </p:sp>
      <p:pic>
        <p:nvPicPr>
          <p:cNvPr id="14" name="Picture 13">
            <a:extLst>
              <a:ext uri="{FF2B5EF4-FFF2-40B4-BE49-F238E27FC236}">
                <a16:creationId xmlns:a16="http://schemas.microsoft.com/office/drawing/2014/main" id="{D4AF03C0-CD27-453C-B171-6216E95F62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22299" y="631384"/>
            <a:ext cx="1694306" cy="523387"/>
          </a:xfrm>
          <a:prstGeom prst="rect">
            <a:avLst/>
          </a:prstGeom>
        </p:spPr>
      </p:pic>
      <p:pic>
        <p:nvPicPr>
          <p:cNvPr id="8" name="Graphique 33">
            <a:extLst>
              <a:ext uri="{FF2B5EF4-FFF2-40B4-BE49-F238E27FC236}">
                <a16:creationId xmlns:a16="http://schemas.microsoft.com/office/drawing/2014/main" id="{83EE756B-A0C1-4E0E-80E0-DAAF40236C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865" y="202201"/>
            <a:ext cx="618254" cy="557559"/>
          </a:xfrm>
          <a:prstGeom prst="rect">
            <a:avLst/>
          </a:prstGeom>
        </p:spPr>
      </p:pic>
    </p:spTree>
    <p:extLst>
      <p:ext uri="{BB962C8B-B14F-4D97-AF65-F5344CB8AC3E}">
        <p14:creationId xmlns:p14="http://schemas.microsoft.com/office/powerpoint/2010/main" val="19015309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Većina građana Srbije (tri četvrtine), smatra da siva ekonomija nije opravdana, dok svaki četvrti deli suprotno mišljenje. Sivu ekonomiju najmanje opravdavaju najstariji građani. Kada je u pitanju stav u pogledu opravdanosti sive ekonomije u Srbiji, nema značajnih razlika u poređenju sa prethodnim talasom istraživanja.</a:t>
            </a:r>
          </a:p>
        </p:txBody>
      </p:sp>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8381998" cy="383794"/>
          </a:xfrm>
          <a:solidFill>
            <a:srgbClr val="007C82"/>
          </a:solidFill>
        </p:spPr>
        <p:txBody>
          <a:bodyPr wrap="square" lIns="56319" tIns="12241" rIns="56319" bIns="12241" rtlCol="0" anchor="ctr">
            <a:spAutoFit/>
          </a:bodyPr>
          <a:lstStyle/>
          <a:p>
            <a:r>
              <a:rPr lang="sr-Latn-RS" dirty="0"/>
              <a:t>Opravdanost sive ekonomije u Srbiji</a:t>
            </a:r>
            <a:endParaRPr lang="en-US" dirty="0"/>
          </a:p>
        </p:txBody>
      </p:sp>
      <p:sp>
        <p:nvSpPr>
          <p:cNvPr id="12" name="Text Placeholder 3">
            <a:extLst>
              <a:ext uri="{FF2B5EF4-FFF2-40B4-BE49-F238E27FC236}">
                <a16:creationId xmlns:a16="http://schemas.microsoft.com/office/drawing/2014/main" id="{B70355C7-BD66-4987-91DE-FCFD35ED222E}"/>
              </a:ext>
            </a:extLst>
          </p:cNvPr>
          <p:cNvSpPr txBox="1">
            <a:spLocks/>
          </p:cNvSpPr>
          <p:nvPr/>
        </p:nvSpPr>
        <p:spPr bwMode="gray">
          <a:xfrm>
            <a:off x="285307" y="4852339"/>
            <a:ext cx="8839200"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sr-Latn-RS" sz="900" b="0" i="1" u="none" strike="noStrike" kern="1200" cap="none" spc="0" normalizeH="0" baseline="0" noProof="0" dirty="0">
                <a:ln>
                  <a:noFill/>
                </a:ln>
                <a:solidFill>
                  <a:srgbClr val="222223"/>
                </a:solidFill>
                <a:effectLst/>
                <a:uLnTx/>
                <a:uFillTx/>
                <a:latin typeface="Segoe UI"/>
                <a:ea typeface="+mn-ea"/>
                <a:cs typeface="+mn-cs"/>
              </a:rPr>
              <a:t>Kakav je Vaš stav u pogledu opravdanosti sive ekonomije u Srbiji? </a:t>
            </a: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endParaRPr kumimoji="0" lang="sr-Latn-RS" sz="900" b="0" i="1"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3" name="Chart 12">
            <a:extLst>
              <a:ext uri="{FF2B5EF4-FFF2-40B4-BE49-F238E27FC236}">
                <a16:creationId xmlns:a16="http://schemas.microsoft.com/office/drawing/2014/main" id="{67A3CECE-8650-441D-9F33-2D21441A4A1F}"/>
              </a:ext>
            </a:extLst>
          </p:cNvPr>
          <p:cNvGraphicFramePr/>
          <p:nvPr>
            <p:extLst>
              <p:ext uri="{D42A27DB-BD31-4B8C-83A1-F6EECF244321}">
                <p14:modId xmlns:p14="http://schemas.microsoft.com/office/powerpoint/2010/main" val="1616882616"/>
              </p:ext>
            </p:extLst>
          </p:nvPr>
        </p:nvGraphicFramePr>
        <p:xfrm>
          <a:off x="345831" y="1373720"/>
          <a:ext cx="3987543" cy="317923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7ED89ADE-281B-48BA-AB11-DE7F67167CAE}"/>
              </a:ext>
            </a:extLst>
          </p:cNvPr>
          <p:cNvSpPr/>
          <p:nvPr/>
        </p:nvSpPr>
        <p:spPr>
          <a:xfrm>
            <a:off x="285307" y="2343150"/>
            <a:ext cx="4050570" cy="838200"/>
          </a:xfrm>
          <a:prstGeom prst="roundRect">
            <a:avLst/>
          </a:prstGeom>
          <a:noFill/>
          <a:ln w="12700" cap="flat" cmpd="sng" algn="ctr">
            <a:solidFill>
              <a:srgbClr val="007681"/>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aphicFrame>
        <p:nvGraphicFramePr>
          <p:cNvPr id="9" name="Chart 8">
            <a:extLst>
              <a:ext uri="{FF2B5EF4-FFF2-40B4-BE49-F238E27FC236}">
                <a16:creationId xmlns:a16="http://schemas.microsoft.com/office/drawing/2014/main" id="{6EBD239A-BF13-4956-9969-952F28E7AC67}"/>
              </a:ext>
            </a:extLst>
          </p:cNvPr>
          <p:cNvGraphicFramePr/>
          <p:nvPr>
            <p:extLst>
              <p:ext uri="{D42A27DB-BD31-4B8C-83A1-F6EECF244321}">
                <p14:modId xmlns:p14="http://schemas.microsoft.com/office/powerpoint/2010/main" val="3172639666"/>
              </p:ext>
            </p:extLst>
          </p:nvPr>
        </p:nvGraphicFramePr>
        <p:xfrm>
          <a:off x="4810623" y="1719844"/>
          <a:ext cx="4104779" cy="3073041"/>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382F43A8-958A-42A7-B450-A1A445561D03}"/>
              </a:ext>
            </a:extLst>
          </p:cNvPr>
          <p:cNvCxnSpPr>
            <a:cxnSpLocks/>
          </p:cNvCxnSpPr>
          <p:nvPr/>
        </p:nvCxnSpPr>
        <p:spPr>
          <a:xfrm>
            <a:off x="4572000" y="1428080"/>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E2F88A57-E2C2-4E45-A9B0-18A94CDFF2C6}"/>
              </a:ext>
            </a:extLst>
          </p:cNvPr>
          <p:cNvSpPr/>
          <p:nvPr/>
        </p:nvSpPr>
        <p:spPr bwMode="gray">
          <a:xfrm>
            <a:off x="7772400" y="1394764"/>
            <a:ext cx="1025769" cy="37833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US" sz="1600" b="1" dirty="0">
                <a:solidFill>
                  <a:schemeClr val="bg1"/>
                </a:solidFill>
              </a:rPr>
              <a:t>Trend</a:t>
            </a:r>
          </a:p>
        </p:txBody>
      </p:sp>
    </p:spTree>
    <p:extLst>
      <p:ext uri="{BB962C8B-B14F-4D97-AF65-F5344CB8AC3E}">
        <p14:creationId xmlns:p14="http://schemas.microsoft.com/office/powerpoint/2010/main" val="14399628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2F33D7-DE90-4311-912F-B2356AFFB4EA}"/>
              </a:ext>
            </a:extLst>
          </p:cNvPr>
          <p:cNvSpPr>
            <a:spLocks noGrp="1"/>
          </p:cNvSpPr>
          <p:nvPr>
            <p:ph type="title"/>
          </p:nvPr>
        </p:nvSpPr>
        <p:spPr>
          <a:xfrm>
            <a:off x="228602" y="166881"/>
            <a:ext cx="5638798" cy="383794"/>
          </a:xfrm>
          <a:solidFill>
            <a:srgbClr val="007681"/>
          </a:solidFill>
        </p:spPr>
        <p:txBody>
          <a:bodyPr wrap="square" lIns="56319" tIns="12241" rIns="56319" bIns="12241" rtlCol="0" anchor="ctr">
            <a:spAutoFit/>
          </a:bodyPr>
          <a:lstStyle/>
          <a:p>
            <a:r>
              <a:rPr lang="sr-Latn-RS" dirty="0"/>
              <a:t>Stav o sivoj ekonomiji</a:t>
            </a:r>
            <a:endParaRPr lang="en-US" dirty="0"/>
          </a:p>
        </p:txBody>
      </p:sp>
      <p:sp>
        <p:nvSpPr>
          <p:cNvPr id="7" name="TextBox 6">
            <a:extLst>
              <a:ext uri="{FF2B5EF4-FFF2-40B4-BE49-F238E27FC236}">
                <a16:creationId xmlns:a16="http://schemas.microsoft.com/office/drawing/2014/main" id="{6FBF72C6-0DC9-40C2-AD4F-D8680487D187}"/>
              </a:ext>
            </a:extLst>
          </p:cNvPr>
          <p:cNvSpPr txBox="1"/>
          <p:nvPr/>
        </p:nvSpPr>
        <p:spPr>
          <a:xfrm>
            <a:off x="228602" y="614195"/>
            <a:ext cx="8686800" cy="662155"/>
          </a:xfrm>
          <a:prstGeom prst="rect">
            <a:avLst/>
          </a:prstGeom>
          <a:solidFill>
            <a:schemeClr val="bg1">
              <a:lumMod val="85000"/>
            </a:schemeClr>
          </a:solidFill>
        </p:spPr>
        <p:txBody>
          <a:bodyPr vert="horz" lIns="90000" tIns="0" rIns="90000" bIns="0" rtlCol="0" anchor="ctr">
            <a:normAutofit fontScale="92500"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200" b="0" i="0" u="none" strike="noStrike" kern="1200" cap="none" spc="0" normalizeH="0" baseline="0" noProof="0" dirty="0">
                <a:ln>
                  <a:noFill/>
                </a:ln>
                <a:solidFill>
                  <a:srgbClr val="222223"/>
                </a:solidFill>
                <a:effectLst/>
                <a:uLnTx/>
                <a:uFillTx/>
                <a:latin typeface="Segoe UI"/>
                <a:ea typeface="+mn-ea"/>
                <a:cs typeface="+mn-cs"/>
              </a:rPr>
              <a:t>Negativan stav o sivoj ekonomiji preovlađuje. Tako, čak 8 od 10 građana smatra da siva ekonomija ugrožava prava radnika, naročito pravo na penzijsko, zdravstveno i osiguranje od nezaposlenosti. Građani se najmanje slažu sa tvrdnjama da siva ekonomija ne utiče na njihov život, kao i sa tim da predstavlja način opstanka malih preduzeća. Ipak, </a:t>
            </a:r>
            <a:r>
              <a:rPr lang="sr-Latn-RS" sz="1200" dirty="0">
                <a:solidFill>
                  <a:srgbClr val="222223"/>
                </a:solidFill>
                <a:latin typeface="Segoe UI"/>
              </a:rPr>
              <a:t>nešto više od </a:t>
            </a:r>
            <a:r>
              <a:rPr kumimoji="0" lang="sr-Latn-RS" sz="1200" b="0" i="0" u="none" strike="noStrike" kern="1200" cap="none" spc="0" normalizeH="0" baseline="0" noProof="0" dirty="0">
                <a:ln>
                  <a:noFill/>
                </a:ln>
                <a:solidFill>
                  <a:srgbClr val="222223"/>
                </a:solidFill>
                <a:effectLst/>
                <a:uLnTx/>
                <a:uFillTx/>
                <a:latin typeface="Segoe UI"/>
                <a:ea typeface="+mn-ea"/>
                <a:cs typeface="+mn-cs"/>
              </a:rPr>
              <a:t>trećine građana deli suprotno mišljenje u ovom pogledu. </a:t>
            </a:r>
            <a:endParaRPr kumimoji="0" lang="en-US" sz="12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8" name="Text Placeholder 3">
            <a:extLst>
              <a:ext uri="{FF2B5EF4-FFF2-40B4-BE49-F238E27FC236}">
                <a16:creationId xmlns:a16="http://schemas.microsoft.com/office/drawing/2014/main" id="{B3ABFE7B-1F40-4F10-990B-819509921266}"/>
              </a:ext>
            </a:extLst>
          </p:cNvPr>
          <p:cNvSpPr>
            <a:spLocks noGrp="1"/>
          </p:cNvSpPr>
          <p:nvPr>
            <p:ph type="body" sz="quarter" idx="14"/>
          </p:nvPr>
        </p:nvSpPr>
        <p:spPr>
          <a:xfrm>
            <a:off x="381001" y="4768870"/>
            <a:ext cx="8112641" cy="2769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U kojoj meri se slažete sa sledećim tvrdnjama i stavovima? </a:t>
            </a:r>
          </a:p>
          <a:p>
            <a:pPr marL="0" indent="0">
              <a:lnSpc>
                <a:spcPct val="100000"/>
              </a:lnSpc>
              <a:spcBef>
                <a:spcPts val="0"/>
              </a:spcBef>
              <a:spcAft>
                <a:spcPts val="0"/>
              </a:spcAft>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r>
              <a:rPr lang="pl-PL" sz="900" b="0" i="1" dirty="0">
                <a:solidFill>
                  <a:schemeClr val="tx1"/>
                </a:solidFill>
              </a:rPr>
              <a:t> </a:t>
            </a:r>
            <a:endParaRPr lang="en-US" sz="900" b="0" i="1" dirty="0">
              <a:solidFill>
                <a:schemeClr val="tx1"/>
              </a:solidFill>
            </a:endParaRPr>
          </a:p>
        </p:txBody>
      </p:sp>
      <p:graphicFrame>
        <p:nvGraphicFramePr>
          <p:cNvPr id="10" name="Chart 9">
            <a:extLst>
              <a:ext uri="{FF2B5EF4-FFF2-40B4-BE49-F238E27FC236}">
                <a16:creationId xmlns:a16="http://schemas.microsoft.com/office/drawing/2014/main" id="{6E3A2C5D-F33B-42D8-B4AB-DACB5C2935A5}"/>
              </a:ext>
            </a:extLst>
          </p:cNvPr>
          <p:cNvGraphicFramePr/>
          <p:nvPr>
            <p:extLst>
              <p:ext uri="{D42A27DB-BD31-4B8C-83A1-F6EECF244321}">
                <p14:modId xmlns:p14="http://schemas.microsoft.com/office/powerpoint/2010/main" val="2854595608"/>
              </p:ext>
            </p:extLst>
          </p:nvPr>
        </p:nvGraphicFramePr>
        <p:xfrm>
          <a:off x="228599" y="1276350"/>
          <a:ext cx="8534401"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3376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2F33D7-DE90-4311-912F-B2356AFFB4EA}"/>
              </a:ext>
            </a:extLst>
          </p:cNvPr>
          <p:cNvSpPr>
            <a:spLocks noGrp="1"/>
          </p:cNvSpPr>
          <p:nvPr>
            <p:ph type="title"/>
          </p:nvPr>
        </p:nvSpPr>
        <p:spPr>
          <a:xfrm>
            <a:off x="228602" y="166881"/>
            <a:ext cx="3733798" cy="383794"/>
          </a:xfrm>
          <a:solidFill>
            <a:srgbClr val="007681"/>
          </a:solidFill>
        </p:spPr>
        <p:txBody>
          <a:bodyPr wrap="square" lIns="56319" tIns="12241" rIns="56319" bIns="12241" rtlCol="0" anchor="ctr">
            <a:spAutoFit/>
          </a:bodyPr>
          <a:lstStyle/>
          <a:p>
            <a:r>
              <a:rPr lang="sr-Latn-RS" dirty="0"/>
              <a:t>Stav o sivoj ekonomiji</a:t>
            </a:r>
            <a:endParaRPr lang="en-US" dirty="0"/>
          </a:p>
        </p:txBody>
      </p:sp>
      <p:sp>
        <p:nvSpPr>
          <p:cNvPr id="7" name="TextBox 6">
            <a:extLst>
              <a:ext uri="{FF2B5EF4-FFF2-40B4-BE49-F238E27FC236}">
                <a16:creationId xmlns:a16="http://schemas.microsoft.com/office/drawing/2014/main" id="{6FBF72C6-0DC9-40C2-AD4F-D8680487D187}"/>
              </a:ext>
            </a:extLst>
          </p:cNvPr>
          <p:cNvSpPr txBox="1"/>
          <p:nvPr/>
        </p:nvSpPr>
        <p:spPr>
          <a:xfrm>
            <a:off x="216879" y="649641"/>
            <a:ext cx="8686800" cy="573275"/>
          </a:xfrm>
          <a:prstGeom prst="rect">
            <a:avLst/>
          </a:prstGeom>
          <a:solidFill>
            <a:schemeClr val="bg1">
              <a:lumMod val="85000"/>
            </a:schemeClr>
          </a:solidFill>
        </p:spPr>
        <p:txBody>
          <a:bodyPr vert="horz" lIns="90000" tIns="0" rIns="90000" bIns="0" rtlCol="0" anchor="ctr">
            <a:normAutofit fontScale="85000" lnSpcReduction="2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22223"/>
                </a:solidFill>
                <a:effectLst/>
                <a:uLnTx/>
                <a:uFillTx/>
                <a:latin typeface="Segoe UI"/>
                <a:ea typeface="+mn-ea"/>
                <a:cs typeface="+mn-cs"/>
              </a:rPr>
              <a:t>U pore</a:t>
            </a:r>
            <a:r>
              <a:rPr lang="sr-Latn-RS" sz="1300" dirty="0">
                <a:solidFill>
                  <a:srgbClr val="222223"/>
                </a:solidFill>
                <a:latin typeface="Segoe UI"/>
              </a:rPr>
              <a:t>đ</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enju sa prethodnim talasom istraživanja, </a:t>
            </a:r>
            <a:r>
              <a:rPr kumimoji="0" lang="en-US" sz="1300" b="0" i="0" u="none" strike="noStrike" kern="1200" cap="none" spc="0" normalizeH="0" baseline="0" noProof="0" dirty="0">
                <a:ln>
                  <a:noFill/>
                </a:ln>
                <a:solidFill>
                  <a:srgbClr val="222223"/>
                </a:solidFill>
                <a:effectLst/>
                <a:uLnTx/>
                <a:uFillTx/>
                <a:latin typeface="Segoe UI"/>
                <a:ea typeface="+mn-ea"/>
                <a:cs typeface="+mn-cs"/>
              </a:rPr>
              <a:t>ne</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što veći procenat građana smatra da siva ekonomija ugrožava preduzeća koja posluju u skladu sa zakonom, da ugrožava zdravlje i bezbednost potrošača, kao i da se iza sive ekonmije često nalazi organizovani kriminal. Takođe, građani češće smatraju i da rad u sivoj zoni predstavlja način preživljavanja za siromašne, kao i da suštinski ne utiče na njihov život.</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8" name="Text Placeholder 3">
            <a:extLst>
              <a:ext uri="{FF2B5EF4-FFF2-40B4-BE49-F238E27FC236}">
                <a16:creationId xmlns:a16="http://schemas.microsoft.com/office/drawing/2014/main" id="{B3ABFE7B-1F40-4F10-990B-819509921266}"/>
              </a:ext>
            </a:extLst>
          </p:cNvPr>
          <p:cNvSpPr>
            <a:spLocks noGrp="1"/>
          </p:cNvSpPr>
          <p:nvPr>
            <p:ph type="body" sz="quarter" idx="14"/>
          </p:nvPr>
        </p:nvSpPr>
        <p:spPr>
          <a:xfrm>
            <a:off x="381001" y="4768870"/>
            <a:ext cx="8112641" cy="2769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U kojoj meri se slažete sa sledećim tvrdnjama i stavovima? </a:t>
            </a:r>
          </a:p>
          <a:p>
            <a:pPr marL="0" indent="0">
              <a:lnSpc>
                <a:spcPct val="100000"/>
              </a:lnSpc>
              <a:spcBef>
                <a:spcPts val="0"/>
              </a:spcBef>
              <a:spcAft>
                <a:spcPts val="0"/>
              </a:spcAft>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r>
              <a:rPr lang="pl-PL" sz="900" b="0" i="1" dirty="0">
                <a:solidFill>
                  <a:schemeClr val="tx1"/>
                </a:solidFill>
              </a:rPr>
              <a:t> </a:t>
            </a:r>
            <a:endParaRPr lang="en-US" sz="900" b="0" i="1" dirty="0">
              <a:solidFill>
                <a:schemeClr val="tx1"/>
              </a:solidFill>
            </a:endParaRPr>
          </a:p>
        </p:txBody>
      </p:sp>
      <p:graphicFrame>
        <p:nvGraphicFramePr>
          <p:cNvPr id="9" name="Object 1">
            <a:extLst>
              <a:ext uri="{FF2B5EF4-FFF2-40B4-BE49-F238E27FC236}">
                <a16:creationId xmlns:a16="http://schemas.microsoft.com/office/drawing/2014/main" id="{423E956A-CC69-4AE7-972C-B532F18D517B}"/>
              </a:ext>
            </a:extLst>
          </p:cNvPr>
          <p:cNvGraphicFramePr>
            <a:graphicFrameLocks/>
          </p:cNvGraphicFramePr>
          <p:nvPr>
            <p:extLst>
              <p:ext uri="{D42A27DB-BD31-4B8C-83A1-F6EECF244321}">
                <p14:modId xmlns:p14="http://schemas.microsoft.com/office/powerpoint/2010/main" val="2976950951"/>
              </p:ext>
            </p:extLst>
          </p:nvPr>
        </p:nvGraphicFramePr>
        <p:xfrm>
          <a:off x="228601" y="1531873"/>
          <a:ext cx="8675077" cy="34447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7E9D887-3BE8-405F-917C-02771EBEE488}"/>
              </a:ext>
            </a:extLst>
          </p:cNvPr>
          <p:cNvSpPr txBox="1"/>
          <p:nvPr/>
        </p:nvSpPr>
        <p:spPr>
          <a:xfrm>
            <a:off x="381001" y="3496576"/>
            <a:ext cx="304799" cy="29109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US" sz="1400" b="1" dirty="0"/>
              <a:t>*</a:t>
            </a:r>
          </a:p>
        </p:txBody>
      </p:sp>
      <p:sp>
        <p:nvSpPr>
          <p:cNvPr id="12" name="TextBox 11">
            <a:extLst>
              <a:ext uri="{FF2B5EF4-FFF2-40B4-BE49-F238E27FC236}">
                <a16:creationId xmlns:a16="http://schemas.microsoft.com/office/drawing/2014/main" id="{CF7784AE-2FC6-4A57-9A66-6BE0A60FEB51}"/>
              </a:ext>
            </a:extLst>
          </p:cNvPr>
          <p:cNvSpPr txBox="1"/>
          <p:nvPr/>
        </p:nvSpPr>
        <p:spPr>
          <a:xfrm>
            <a:off x="2057400" y="3920654"/>
            <a:ext cx="304799" cy="29109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US" sz="1400" b="1" dirty="0"/>
              <a:t>*</a:t>
            </a:r>
          </a:p>
        </p:txBody>
      </p:sp>
      <p:sp>
        <p:nvSpPr>
          <p:cNvPr id="13" name="TextBox 12">
            <a:extLst>
              <a:ext uri="{FF2B5EF4-FFF2-40B4-BE49-F238E27FC236}">
                <a16:creationId xmlns:a16="http://schemas.microsoft.com/office/drawing/2014/main" id="{B730AEA4-09C1-40F2-8EC9-22BD49BE6FCE}"/>
              </a:ext>
            </a:extLst>
          </p:cNvPr>
          <p:cNvSpPr txBox="1"/>
          <p:nvPr/>
        </p:nvSpPr>
        <p:spPr>
          <a:xfrm>
            <a:off x="381001" y="1880859"/>
            <a:ext cx="304799" cy="29109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US" sz="1400" b="1" dirty="0"/>
              <a:t>*</a:t>
            </a:r>
          </a:p>
        </p:txBody>
      </p:sp>
      <p:sp>
        <p:nvSpPr>
          <p:cNvPr id="4" name="TextBox 3">
            <a:extLst>
              <a:ext uri="{FF2B5EF4-FFF2-40B4-BE49-F238E27FC236}">
                <a16:creationId xmlns:a16="http://schemas.microsoft.com/office/drawing/2014/main" id="{4233B67E-06A6-49E8-8E1D-4C284C0CCCDB}"/>
              </a:ext>
            </a:extLst>
          </p:cNvPr>
          <p:cNvSpPr txBox="1"/>
          <p:nvPr/>
        </p:nvSpPr>
        <p:spPr>
          <a:xfrm>
            <a:off x="228602" y="1240230"/>
            <a:ext cx="2895600"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sr-Latn-RS" sz="1200" b="1" dirty="0">
                <a:solidFill>
                  <a:srgbClr val="007C82"/>
                </a:solidFill>
              </a:rPr>
              <a:t>DELIMIČNO SE SLAŽEM </a:t>
            </a:r>
            <a:r>
              <a:rPr lang="en-US" sz="1200" b="1" dirty="0">
                <a:solidFill>
                  <a:srgbClr val="007C82"/>
                </a:solidFill>
              </a:rPr>
              <a:t>+ </a:t>
            </a:r>
            <a:r>
              <a:rPr lang="sr-Latn-RS" sz="1200" b="1" dirty="0">
                <a:solidFill>
                  <a:srgbClr val="007C82"/>
                </a:solidFill>
              </a:rPr>
              <a:t>SLAŽEM SE</a:t>
            </a:r>
            <a:r>
              <a:rPr lang="en-US" sz="1200" b="1" dirty="0">
                <a:solidFill>
                  <a:srgbClr val="007C82"/>
                </a:solidFill>
              </a:rPr>
              <a:t> </a:t>
            </a:r>
          </a:p>
        </p:txBody>
      </p:sp>
      <p:sp>
        <p:nvSpPr>
          <p:cNvPr id="10" name="Rectangle: Rounded Corners 9">
            <a:extLst>
              <a:ext uri="{FF2B5EF4-FFF2-40B4-BE49-F238E27FC236}">
                <a16:creationId xmlns:a16="http://schemas.microsoft.com/office/drawing/2014/main" id="{B172688C-61EB-428B-9B8E-508538F2CAC7}"/>
              </a:ext>
            </a:extLst>
          </p:cNvPr>
          <p:cNvSpPr/>
          <p:nvPr/>
        </p:nvSpPr>
        <p:spPr bwMode="gray">
          <a:xfrm>
            <a:off x="7467598" y="123264"/>
            <a:ext cx="1447800" cy="453047"/>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000" b="1" dirty="0">
                <a:solidFill>
                  <a:schemeClr val="bg1"/>
                </a:solidFill>
              </a:rPr>
              <a:t>Trend</a:t>
            </a:r>
          </a:p>
        </p:txBody>
      </p:sp>
    </p:spTree>
    <p:extLst>
      <p:ext uri="{BB962C8B-B14F-4D97-AF65-F5344CB8AC3E}">
        <p14:creationId xmlns:p14="http://schemas.microsoft.com/office/powerpoint/2010/main" val="30527755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192517"/>
            <a:ext cx="4952998" cy="383794"/>
          </a:xfrm>
          <a:solidFill>
            <a:srgbClr val="007681"/>
          </a:solidFill>
        </p:spPr>
        <p:txBody>
          <a:bodyPr wrap="square" lIns="56319" tIns="12241" rIns="56319" bIns="12241" rtlCol="0" anchor="ctr">
            <a:spAutoFit/>
          </a:bodyPr>
          <a:lstStyle/>
          <a:p>
            <a:r>
              <a:rPr lang="sr-Latn-RS" dirty="0"/>
              <a:t>Način trošenja poreskog budžeta</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24931" y="4634658"/>
            <a:ext cx="8112641"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Da li mislite da država na pravi način troši novac prikupljen po osnovu poreskih i neporeskih prihoda?</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lvl="0">
              <a:defRPr/>
            </a:pPr>
            <a:r>
              <a:rPr kumimoji="0" lang="sr-Latn-RS" sz="1200" b="0" i="0" u="none" strike="noStrike" kern="1200" cap="none" spc="0" normalizeH="0" baseline="0" noProof="0" dirty="0">
                <a:ln>
                  <a:noFill/>
                </a:ln>
                <a:solidFill>
                  <a:srgbClr val="222223"/>
                </a:solidFill>
                <a:effectLst/>
                <a:uLnTx/>
                <a:uFillTx/>
                <a:latin typeface="Segoe UI"/>
                <a:ea typeface="+mn-ea"/>
                <a:cs typeface="+mn-cs"/>
              </a:rPr>
              <a:t>Kada je reč o načinu trošenja novca iz državnog budžeta, mišljenja su podeljena. Svaki četvrti građanin Srbije smatra da država ovaj novac troši na pravi način, dok se sličan procenat građana</a:t>
            </a:r>
            <a:r>
              <a:rPr lang="sr-Latn-RS" sz="1200" dirty="0">
                <a:solidFill>
                  <a:srgbClr val="222223"/>
                </a:solidFill>
                <a:latin typeface="Segoe UI"/>
              </a:rPr>
              <a:t> </a:t>
            </a:r>
            <a:r>
              <a:rPr kumimoji="0" lang="sr-Latn-RS" sz="1200" b="0" i="0" u="none" kern="1200" cap="none" spc="0" normalizeH="0" baseline="0" noProof="0" dirty="0">
                <a:ln>
                  <a:noFill/>
                </a:ln>
                <a:solidFill>
                  <a:srgbClr val="222223"/>
                </a:solidFill>
                <a:effectLst/>
                <a:uLnTx/>
                <a:uFillTx/>
                <a:latin typeface="Segoe UI"/>
                <a:ea typeface="+mn-ea"/>
                <a:cs typeface="+mn-cs"/>
              </a:rPr>
              <a:t>ne </a:t>
            </a:r>
            <a:r>
              <a:rPr kumimoji="0" lang="sr-Latn-RS" sz="1200" b="0" i="0" u="none" strike="noStrike" kern="1200" cap="none" spc="0" normalizeH="0" baseline="0" noProof="0" dirty="0">
                <a:ln>
                  <a:noFill/>
                </a:ln>
                <a:solidFill>
                  <a:srgbClr val="222223"/>
                </a:solidFill>
                <a:effectLst/>
                <a:uLnTx/>
                <a:uFillTx/>
                <a:latin typeface="Segoe UI"/>
                <a:ea typeface="+mn-ea"/>
                <a:cs typeface="+mn-cs"/>
              </a:rPr>
              <a:t>slaže sa tim. Ipak, najveći broj građana, dve petine njih, smatra da ne može da zna kako se troši novac iz budžeta jer se to ne čini na transparentan način.</a:t>
            </a:r>
            <a:endParaRPr kumimoji="0" lang="en-US" sz="12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59F7D37D-16E1-4C64-857F-F3BA00E17068}"/>
              </a:ext>
            </a:extLst>
          </p:cNvPr>
          <p:cNvSpPr txBox="1"/>
          <p:nvPr/>
        </p:nvSpPr>
        <p:spPr>
          <a:xfrm>
            <a:off x="301485" y="4795821"/>
            <a:ext cx="4572000" cy="230832"/>
          </a:xfrm>
          <a:prstGeom prst="rect">
            <a:avLst/>
          </a:prstGeom>
          <a:noFill/>
        </p:spPr>
        <p:txBody>
          <a:bodyPr wrap="square">
            <a:sp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Baza: Ukupna ciljna populacija</a:t>
            </a:r>
          </a:p>
        </p:txBody>
      </p:sp>
      <p:graphicFrame>
        <p:nvGraphicFramePr>
          <p:cNvPr id="9" name="Chart 8">
            <a:extLst>
              <a:ext uri="{FF2B5EF4-FFF2-40B4-BE49-F238E27FC236}">
                <a16:creationId xmlns:a16="http://schemas.microsoft.com/office/drawing/2014/main" id="{509F4D09-598B-4D50-A5B6-72D8C031B186}"/>
              </a:ext>
            </a:extLst>
          </p:cNvPr>
          <p:cNvGraphicFramePr/>
          <p:nvPr>
            <p:extLst>
              <p:ext uri="{D42A27DB-BD31-4B8C-83A1-F6EECF244321}">
                <p14:modId xmlns:p14="http://schemas.microsoft.com/office/powerpoint/2010/main" val="257803129"/>
              </p:ext>
            </p:extLst>
          </p:nvPr>
        </p:nvGraphicFramePr>
        <p:xfrm>
          <a:off x="398050" y="1442651"/>
          <a:ext cx="8113985" cy="3030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92404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192517"/>
            <a:ext cx="4952998" cy="383794"/>
          </a:xfrm>
          <a:solidFill>
            <a:srgbClr val="007681"/>
          </a:solidFill>
        </p:spPr>
        <p:txBody>
          <a:bodyPr wrap="square" lIns="56319" tIns="12241" rIns="56319" bIns="12241" rtlCol="0" anchor="ctr">
            <a:spAutoFit/>
          </a:bodyPr>
          <a:lstStyle/>
          <a:p>
            <a:r>
              <a:rPr lang="sr-Latn-RS" dirty="0"/>
              <a:t>Način trošenja poreskog budžeta</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24931" y="4634658"/>
            <a:ext cx="8112641"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Da li mislite da država na pravi način troši novac prikupljen po osnovu poreskih i neporeskih prihoda?</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6"/>
            <a:ext cx="8686800" cy="383794"/>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lvl="0">
              <a:defRPr/>
            </a:pPr>
            <a:r>
              <a:rPr kumimoji="0" lang="en-US" sz="1300" b="0" i="0" u="none" strike="noStrike" kern="1200" cap="none" spc="0" normalizeH="0" baseline="0" noProof="0" dirty="0">
                <a:ln>
                  <a:noFill/>
                </a:ln>
                <a:solidFill>
                  <a:srgbClr val="222223"/>
                </a:solidFill>
                <a:effectLst/>
                <a:uLnTx/>
                <a:uFillTx/>
                <a:latin typeface="Segoe UI"/>
                <a:ea typeface="+mn-ea"/>
                <a:cs typeface="+mn-cs"/>
              </a:rPr>
              <a:t>Primetan </a:t>
            </a:r>
            <a:r>
              <a:rPr lang="en-US" sz="1300" dirty="0">
                <a:solidFill>
                  <a:srgbClr val="222223"/>
                </a:solidFill>
              </a:rPr>
              <a:t>je </a:t>
            </a:r>
            <a:r>
              <a:rPr kumimoji="0" lang="en-US" sz="1300" b="0" i="0" u="none" strike="noStrike" kern="1200" cap="none" spc="0" normalizeH="0" baseline="0" noProof="0" dirty="0">
                <a:ln>
                  <a:noFill/>
                </a:ln>
                <a:solidFill>
                  <a:srgbClr val="222223"/>
                </a:solidFill>
                <a:effectLst/>
                <a:uLnTx/>
                <a:uFillTx/>
                <a:latin typeface="Segoe UI"/>
                <a:ea typeface="+mn-ea"/>
                <a:cs typeface="+mn-cs"/>
              </a:rPr>
              <a:t>porast </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broj</a:t>
            </a:r>
            <a:r>
              <a:rPr kumimoji="0" lang="en-US" sz="1300" b="0" i="0" u="none" strike="noStrike" kern="1200" cap="none" spc="0" normalizeH="0" baseline="0" noProof="0" dirty="0">
                <a:ln>
                  <a:noFill/>
                </a:ln>
                <a:solidFill>
                  <a:srgbClr val="222223"/>
                </a:solidFill>
                <a:effectLst/>
                <a:uLnTx/>
                <a:uFillTx/>
                <a:latin typeface="Segoe UI"/>
                <a:ea typeface="+mn-ea"/>
                <a:cs typeface="+mn-cs"/>
              </a:rPr>
              <a:t>a</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 građana koji smatraju da država pravilno troši novac iz budžeta. Skeptičniji prema ovom pitanju su građani do 39 godina starosti, visokoobrazovani, zaposleni i studenti. </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59F7D37D-16E1-4C64-857F-F3BA00E17068}"/>
              </a:ext>
            </a:extLst>
          </p:cNvPr>
          <p:cNvSpPr txBox="1"/>
          <p:nvPr/>
        </p:nvSpPr>
        <p:spPr>
          <a:xfrm>
            <a:off x="301485" y="4795821"/>
            <a:ext cx="4572000" cy="230832"/>
          </a:xfrm>
          <a:prstGeom prst="rect">
            <a:avLst/>
          </a:prstGeom>
          <a:noFill/>
        </p:spPr>
        <p:txBody>
          <a:bodyPr wrap="square">
            <a:sp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Baza: Ukupna ciljna populacija</a:t>
            </a:r>
          </a:p>
        </p:txBody>
      </p:sp>
      <p:graphicFrame>
        <p:nvGraphicFramePr>
          <p:cNvPr id="9" name="Chart 8">
            <a:extLst>
              <a:ext uri="{FF2B5EF4-FFF2-40B4-BE49-F238E27FC236}">
                <a16:creationId xmlns:a16="http://schemas.microsoft.com/office/drawing/2014/main" id="{509F4D09-598B-4D50-A5B6-72D8C031B186}"/>
              </a:ext>
            </a:extLst>
          </p:cNvPr>
          <p:cNvGraphicFramePr/>
          <p:nvPr/>
        </p:nvGraphicFramePr>
        <p:xfrm>
          <a:off x="399394" y="1224507"/>
          <a:ext cx="8113985" cy="3387487"/>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Arrow Connector 11">
            <a:extLst>
              <a:ext uri="{FF2B5EF4-FFF2-40B4-BE49-F238E27FC236}">
                <a16:creationId xmlns:a16="http://schemas.microsoft.com/office/drawing/2014/main" id="{6ECAB729-315E-4CD2-885B-285D38A1EDE7}"/>
              </a:ext>
            </a:extLst>
          </p:cNvPr>
          <p:cNvCxnSpPr/>
          <p:nvPr/>
        </p:nvCxnSpPr>
        <p:spPr>
          <a:xfrm flipH="1">
            <a:off x="4387815" y="2372505"/>
            <a:ext cx="615448" cy="545745"/>
          </a:xfrm>
          <a:prstGeom prst="straightConnector1">
            <a:avLst/>
          </a:prstGeom>
          <a:ln>
            <a:headEnd/>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E07AC77F-25E9-4C11-BE2E-D0C9D65B080E}"/>
              </a:ext>
            </a:extLst>
          </p:cNvPr>
          <p:cNvCxnSpPr>
            <a:cxnSpLocks/>
          </p:cNvCxnSpPr>
          <p:nvPr/>
        </p:nvCxnSpPr>
        <p:spPr>
          <a:xfrm>
            <a:off x="2895600" y="1797782"/>
            <a:ext cx="914400" cy="240568"/>
          </a:xfrm>
          <a:prstGeom prst="straightConnector1">
            <a:avLst/>
          </a:prstGeom>
          <a:ln>
            <a:headEnd/>
            <a:tailEnd type="triangle"/>
          </a:ln>
        </p:spPr>
        <p:style>
          <a:lnRef idx="3">
            <a:schemeClr val="accent6"/>
          </a:lnRef>
          <a:fillRef idx="0">
            <a:schemeClr val="accent6"/>
          </a:fillRef>
          <a:effectRef idx="2">
            <a:schemeClr val="accent6"/>
          </a:effectRef>
          <a:fontRef idx="minor">
            <a:schemeClr val="tx1"/>
          </a:fontRef>
        </p:style>
      </p:cxnSp>
      <p:sp>
        <p:nvSpPr>
          <p:cNvPr id="10" name="Rectangle: Rounded Corners 9">
            <a:extLst>
              <a:ext uri="{FF2B5EF4-FFF2-40B4-BE49-F238E27FC236}">
                <a16:creationId xmlns:a16="http://schemas.microsoft.com/office/drawing/2014/main" id="{527BC3BB-ECAF-475F-998B-E169D51E9C7B}"/>
              </a:ext>
            </a:extLst>
          </p:cNvPr>
          <p:cNvSpPr/>
          <p:nvPr/>
        </p:nvSpPr>
        <p:spPr bwMode="gray">
          <a:xfrm>
            <a:off x="7467598" y="123264"/>
            <a:ext cx="1447800" cy="453047"/>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US" b="1" dirty="0">
                <a:solidFill>
                  <a:schemeClr val="bg1"/>
                </a:solidFill>
              </a:rPr>
              <a:t>Trend</a:t>
            </a:r>
          </a:p>
        </p:txBody>
      </p:sp>
    </p:spTree>
    <p:extLst>
      <p:ext uri="{BB962C8B-B14F-4D97-AF65-F5344CB8AC3E}">
        <p14:creationId xmlns:p14="http://schemas.microsoft.com/office/powerpoint/2010/main" val="8193157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0DBE74C9-2F71-48D5-ACE6-012D56D54F96}"/>
              </a:ext>
            </a:extLst>
          </p:cNvPr>
          <p:cNvSpPr txBox="1">
            <a:spLocks/>
          </p:cNvSpPr>
          <p:nvPr/>
        </p:nvSpPr>
        <p:spPr bwMode="gray">
          <a:xfrm>
            <a:off x="4800600" y="4568794"/>
            <a:ext cx="2590800"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it-IT" sz="900" b="0" i="1" u="none" strike="noStrike" kern="1200" cap="none" spc="0" normalizeH="0" baseline="0" noProof="0" dirty="0">
                <a:ln>
                  <a:noFill/>
                </a:ln>
                <a:solidFill>
                  <a:srgbClr val="222223"/>
                </a:solidFill>
                <a:effectLst/>
                <a:uLnTx/>
                <a:uFillTx/>
                <a:latin typeface="Segoe UI"/>
                <a:ea typeface="+mn-ea"/>
                <a:cs typeface="+mn-cs"/>
              </a:rPr>
              <a:t>Iz kog razloga?</a:t>
            </a:r>
            <a:r>
              <a:rPr kumimoji="0" lang="sr-Latn-RS" sz="900" b="0" i="1" u="none" strike="noStrike" kern="1200" cap="none" spc="0" normalizeH="0" baseline="0" noProof="0" dirty="0">
                <a:ln>
                  <a:noFill/>
                </a:ln>
                <a:solidFill>
                  <a:srgbClr val="222223"/>
                </a:solidFill>
                <a:effectLst/>
                <a:uLnTx/>
                <a:uFillTx/>
                <a:latin typeface="Segoe UI"/>
                <a:ea typeface="+mn-ea"/>
                <a:cs typeface="+mn-cs"/>
              </a:rPr>
              <a:t> MOGUĆNOST VIŠE ODGOVORA</a:t>
            </a:r>
            <a:endParaRPr kumimoji="0" lang="it-IT" sz="900" b="0" i="1" u="none" strike="noStrike" kern="1200" cap="none" spc="0" normalizeH="0" baseline="0" noProof="0" dirty="0">
              <a:ln>
                <a:noFill/>
              </a:ln>
              <a:solidFill>
                <a:srgbClr val="222223"/>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C6846841-D236-4141-8771-8FA1B0D5740E}"/>
              </a:ext>
            </a:extLst>
          </p:cNvPr>
          <p:cNvSpPr txBox="1"/>
          <p:nvPr/>
        </p:nvSpPr>
        <p:spPr bwMode="gray">
          <a:xfrm>
            <a:off x="4786694" y="4766412"/>
            <a:ext cx="3900105"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Oni koji ne bi prijavili poslodavca (2022: 41% od ukupne ciljne populacije, 2017: 67% od ukupne ciljne populacije ) </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24" name="Chart 23">
            <a:extLst>
              <a:ext uri="{FF2B5EF4-FFF2-40B4-BE49-F238E27FC236}">
                <a16:creationId xmlns:a16="http://schemas.microsoft.com/office/drawing/2014/main" id="{8E312DAF-7B1F-498D-8975-0B38B6F6C27F}"/>
              </a:ext>
            </a:extLst>
          </p:cNvPr>
          <p:cNvGraphicFramePr/>
          <p:nvPr>
            <p:extLst>
              <p:ext uri="{D42A27DB-BD31-4B8C-83A1-F6EECF244321}">
                <p14:modId xmlns:p14="http://schemas.microsoft.com/office/powerpoint/2010/main" val="1270439459"/>
              </p:ext>
            </p:extLst>
          </p:nvPr>
        </p:nvGraphicFramePr>
        <p:xfrm>
          <a:off x="4562816" y="1428750"/>
          <a:ext cx="4352585" cy="30809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166881"/>
            <a:ext cx="5638798" cy="383794"/>
          </a:xfrm>
          <a:solidFill>
            <a:srgbClr val="007681"/>
          </a:solidFill>
        </p:spPr>
        <p:txBody>
          <a:bodyPr wrap="square" lIns="56319" tIns="12241" rIns="56319" bIns="12241" rtlCol="0" anchor="ctr">
            <a:spAutoFit/>
          </a:bodyPr>
          <a:lstStyle/>
          <a:p>
            <a:r>
              <a:rPr lang="sr-Latn-RS" dirty="0"/>
              <a:t>Spremnost na prijavu rada na crno</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14304" y="4582667"/>
            <a:ext cx="3900105" cy="276999"/>
          </a:xfrm>
          <a:noFill/>
        </p:spPr>
        <p:txBody>
          <a:bodyPr vert="horz" wrap="square" lIns="48965" tIns="0" rIns="48965" bIns="0" rtlCol="0" anchor="ctr">
            <a:spAutoFit/>
          </a:bodyPr>
          <a:lstStyle/>
          <a:p>
            <a:pPr marL="0" indent="0">
              <a:lnSpc>
                <a:spcPct val="100000"/>
              </a:lnSpc>
              <a:spcBef>
                <a:spcPts val="0"/>
              </a:spcBef>
              <a:spcAft>
                <a:spcPts val="0"/>
              </a:spcAft>
            </a:pPr>
            <a:r>
              <a:rPr lang="it-IT" sz="900" b="0" i="1" dirty="0">
                <a:solidFill>
                  <a:schemeClr val="tx1"/>
                </a:solidFill>
              </a:rPr>
              <a:t>Da li biste prijavili poslodavca zbog toga što je Vas ili Vašeg kolegu zaposlio na crno? </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609795"/>
            <a:ext cx="8686800" cy="666556"/>
          </a:xfrm>
          <a:prstGeom prst="rect">
            <a:avLst/>
          </a:prstGeom>
          <a:solidFill>
            <a:schemeClr val="bg1">
              <a:lumMod val="85000"/>
            </a:schemeClr>
          </a:solidFill>
        </p:spPr>
        <p:txBody>
          <a:bodyPr vert="horz" lIns="90000" tIns="0" rIns="90000" bIns="0" rtlCol="0" anchor="ctr">
            <a:normAutofit fontScale="925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dirty="0">
                <a:ln>
                  <a:noFill/>
                </a:ln>
                <a:solidFill>
                  <a:srgbClr val="222223"/>
                </a:solidFill>
                <a:effectLst/>
                <a:uLnTx/>
                <a:uFillTx/>
                <a:latin typeface="Segoe UI"/>
                <a:ea typeface="+mn-ea"/>
                <a:cs typeface="+mn-cs"/>
              </a:rPr>
              <a:t>Kada je reč o spremnosti građana da prijave sopstvenog poslodavca zbog zapošljavanja na crno, mišljenja su podeljena. Svaki drugi građanin Srbije je spreman da prijavi poslodavca zbog zapošljavanja na crno. Oni koji nisu spremni da prijave, najčešće to izjavljuju iz straha od gubitka posla, ili zbog toga što to ne smatraju svojom odgovornošću.</a:t>
            </a:r>
          </a:p>
        </p:txBody>
      </p:sp>
      <p:sp>
        <p:nvSpPr>
          <p:cNvPr id="15" name="TextBox 14">
            <a:extLst>
              <a:ext uri="{FF2B5EF4-FFF2-40B4-BE49-F238E27FC236}">
                <a16:creationId xmlns:a16="http://schemas.microsoft.com/office/drawing/2014/main" id="{8DAF0690-E613-4704-A996-0ED7AF7C9842}"/>
              </a:ext>
            </a:extLst>
          </p:cNvPr>
          <p:cNvSpPr txBox="1"/>
          <p:nvPr/>
        </p:nvSpPr>
        <p:spPr bwMode="gray">
          <a:xfrm>
            <a:off x="314305" y="4787007"/>
            <a:ext cx="2819400"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cxnSp>
        <p:nvCxnSpPr>
          <p:cNvPr id="18" name="Straight Connector 17">
            <a:extLst>
              <a:ext uri="{FF2B5EF4-FFF2-40B4-BE49-F238E27FC236}">
                <a16:creationId xmlns:a16="http://schemas.microsoft.com/office/drawing/2014/main" id="{5F9DA4BE-C0BC-4A08-909A-E2FA4FC2D655}"/>
              </a:ext>
            </a:extLst>
          </p:cNvPr>
          <p:cNvCxnSpPr>
            <a:cxnSpLocks/>
          </p:cNvCxnSpPr>
          <p:nvPr/>
        </p:nvCxnSpPr>
        <p:spPr>
          <a:xfrm>
            <a:off x="4267200" y="1428750"/>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9388DBE9-65EB-4A18-82AC-1F8C3EBBA5F4}"/>
              </a:ext>
            </a:extLst>
          </p:cNvPr>
          <p:cNvGraphicFramePr/>
          <p:nvPr>
            <p:extLst>
              <p:ext uri="{D42A27DB-BD31-4B8C-83A1-F6EECF244321}">
                <p14:modId xmlns:p14="http://schemas.microsoft.com/office/powerpoint/2010/main" val="3155454549"/>
              </p:ext>
            </p:extLst>
          </p:nvPr>
        </p:nvGraphicFramePr>
        <p:xfrm>
          <a:off x="228599" y="1480691"/>
          <a:ext cx="3900102" cy="2928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4803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0DBE74C9-2F71-48D5-ACE6-012D56D54F96}"/>
              </a:ext>
            </a:extLst>
          </p:cNvPr>
          <p:cNvSpPr txBox="1">
            <a:spLocks/>
          </p:cNvSpPr>
          <p:nvPr/>
        </p:nvSpPr>
        <p:spPr bwMode="gray">
          <a:xfrm>
            <a:off x="4800600" y="4568794"/>
            <a:ext cx="2590800"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sr-Latn-RS" sz="900" b="0" i="1" u="none" strike="noStrike" kern="1200" cap="none" spc="0" normalizeH="0" baseline="0" dirty="0">
                <a:ln>
                  <a:noFill/>
                </a:ln>
                <a:solidFill>
                  <a:srgbClr val="222223"/>
                </a:solidFill>
                <a:effectLst/>
                <a:uLnTx/>
                <a:uFillTx/>
                <a:latin typeface="Segoe UI"/>
                <a:ea typeface="+mn-ea"/>
                <a:cs typeface="+mn-cs"/>
              </a:rPr>
              <a:t>Iz kog razloga? MOGUĆNOST VIŠE ODGOVORA</a:t>
            </a:r>
          </a:p>
        </p:txBody>
      </p:sp>
      <p:sp>
        <p:nvSpPr>
          <p:cNvPr id="20" name="TextBox 19">
            <a:extLst>
              <a:ext uri="{FF2B5EF4-FFF2-40B4-BE49-F238E27FC236}">
                <a16:creationId xmlns:a16="http://schemas.microsoft.com/office/drawing/2014/main" id="{C6846841-D236-4141-8771-8FA1B0D5740E}"/>
              </a:ext>
            </a:extLst>
          </p:cNvPr>
          <p:cNvSpPr txBox="1"/>
          <p:nvPr/>
        </p:nvSpPr>
        <p:spPr bwMode="gray">
          <a:xfrm>
            <a:off x="4786694" y="4766412"/>
            <a:ext cx="3900105"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sr-Latn-RS" sz="900" b="0" i="0" u="none" strike="noStrike" kern="1200" cap="none" spc="0" normalizeH="0" baseline="0" dirty="0">
                <a:ln>
                  <a:noFill/>
                </a:ln>
                <a:solidFill>
                  <a:srgbClr val="222223"/>
                </a:solidFill>
                <a:effectLst/>
                <a:uLnTx/>
                <a:uFillTx/>
                <a:latin typeface="Segoe UI"/>
                <a:ea typeface="+mn-ea"/>
                <a:cs typeface="+mn-cs"/>
              </a:rPr>
              <a:t>Baza: Oni koji ne bi prijavili poslodavca (2022: 41% od ukupne ciljne populacije, 2017: 67% od ukupne ciljne populacije ) </a:t>
            </a:r>
          </a:p>
        </p:txBody>
      </p:sp>
      <p:graphicFrame>
        <p:nvGraphicFramePr>
          <p:cNvPr id="24" name="Chart 23">
            <a:extLst>
              <a:ext uri="{FF2B5EF4-FFF2-40B4-BE49-F238E27FC236}">
                <a16:creationId xmlns:a16="http://schemas.microsoft.com/office/drawing/2014/main" id="{8E312DAF-7B1F-498D-8975-0B38B6F6C27F}"/>
              </a:ext>
            </a:extLst>
          </p:cNvPr>
          <p:cNvGraphicFramePr/>
          <p:nvPr>
            <p:extLst>
              <p:ext uri="{D42A27DB-BD31-4B8C-83A1-F6EECF244321}">
                <p14:modId xmlns:p14="http://schemas.microsoft.com/office/powerpoint/2010/main" val="792221445"/>
              </p:ext>
            </p:extLst>
          </p:nvPr>
        </p:nvGraphicFramePr>
        <p:xfrm>
          <a:off x="4562816" y="1428750"/>
          <a:ext cx="4352585" cy="30809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166881"/>
            <a:ext cx="5638798" cy="383794"/>
          </a:xfrm>
          <a:solidFill>
            <a:srgbClr val="007681"/>
          </a:solidFill>
        </p:spPr>
        <p:txBody>
          <a:bodyPr wrap="square" lIns="56319" tIns="12241" rIns="56319" bIns="12241" rtlCol="0" anchor="ctr">
            <a:spAutoFit/>
          </a:bodyPr>
          <a:lstStyle/>
          <a:p>
            <a:r>
              <a:rPr lang="sr-Latn-RS" dirty="0"/>
              <a:t>Spremnost na prijavu rada na crno</a:t>
            </a:r>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14304" y="4582667"/>
            <a:ext cx="3900105" cy="276999"/>
          </a:xfrm>
          <a:noFill/>
        </p:spPr>
        <p:txBody>
          <a:bodyPr vert="horz" wrap="square" lIns="48965" tIns="0" rIns="48965" bIns="0" rtlCol="0" anchor="ctr">
            <a:spAutoFit/>
          </a:bodyPr>
          <a:lstStyle/>
          <a:p>
            <a:pPr marL="0" indent="0">
              <a:lnSpc>
                <a:spcPct val="100000"/>
              </a:lnSpc>
              <a:spcBef>
                <a:spcPts val="0"/>
              </a:spcBef>
              <a:spcAft>
                <a:spcPts val="0"/>
              </a:spcAft>
            </a:pPr>
            <a:r>
              <a:rPr lang="sr-Latn-RS" sz="900" b="0" i="1" dirty="0">
                <a:solidFill>
                  <a:schemeClr val="tx1"/>
                </a:solidFill>
              </a:rPr>
              <a:t>Da li biste prijavili poslodavca zbog toga što je Vas ili Vašeg kolegu zaposlio na crno? </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609795"/>
            <a:ext cx="8686800" cy="666556"/>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200" b="0" i="0" u="none" strike="noStrike" kern="1200" cap="none" spc="0" normalizeH="0" baseline="0" dirty="0">
                <a:ln>
                  <a:noFill/>
                </a:ln>
                <a:solidFill>
                  <a:srgbClr val="222223"/>
                </a:solidFill>
                <a:effectLst/>
                <a:uLnTx/>
                <a:uFillTx/>
                <a:latin typeface="Segoe UI"/>
                <a:ea typeface="+mn-ea"/>
                <a:cs typeface="+mn-cs"/>
              </a:rPr>
              <a:t>U poređenju sa prethodnim talasom, značajno više građana bi prijavilo poslodavca zbog zapošljavanja na crno. Kao i u prošlom talasu, građani koji nisu spremni da prijave, kao najčešće razloge za to navode strah od gubitka posla, zatim činjenicu da to ne smatraju svojom odgovornošću.</a:t>
            </a:r>
          </a:p>
        </p:txBody>
      </p:sp>
      <p:sp>
        <p:nvSpPr>
          <p:cNvPr id="15" name="TextBox 14">
            <a:extLst>
              <a:ext uri="{FF2B5EF4-FFF2-40B4-BE49-F238E27FC236}">
                <a16:creationId xmlns:a16="http://schemas.microsoft.com/office/drawing/2014/main" id="{8DAF0690-E613-4704-A996-0ED7AF7C9842}"/>
              </a:ext>
            </a:extLst>
          </p:cNvPr>
          <p:cNvSpPr txBox="1"/>
          <p:nvPr/>
        </p:nvSpPr>
        <p:spPr bwMode="gray">
          <a:xfrm>
            <a:off x="314305" y="4787007"/>
            <a:ext cx="2819400"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sr-Latn-RS" sz="900" b="0" i="0" u="none" strike="noStrike" kern="1200" cap="none" spc="0" normalizeH="0" baseline="0" dirty="0">
                <a:ln>
                  <a:noFill/>
                </a:ln>
                <a:solidFill>
                  <a:srgbClr val="222223"/>
                </a:solidFill>
                <a:effectLst/>
                <a:uLnTx/>
                <a:uFillTx/>
                <a:latin typeface="Segoe UI"/>
                <a:ea typeface="+mn-ea"/>
                <a:cs typeface="+mn-cs"/>
              </a:rPr>
              <a:t>Baza: Ukupna ciljna populacija</a:t>
            </a:r>
          </a:p>
        </p:txBody>
      </p:sp>
      <p:cxnSp>
        <p:nvCxnSpPr>
          <p:cNvPr id="18" name="Straight Connector 17">
            <a:extLst>
              <a:ext uri="{FF2B5EF4-FFF2-40B4-BE49-F238E27FC236}">
                <a16:creationId xmlns:a16="http://schemas.microsoft.com/office/drawing/2014/main" id="{5F9DA4BE-C0BC-4A08-909A-E2FA4FC2D655}"/>
              </a:ext>
            </a:extLst>
          </p:cNvPr>
          <p:cNvCxnSpPr>
            <a:cxnSpLocks/>
          </p:cNvCxnSpPr>
          <p:nvPr/>
        </p:nvCxnSpPr>
        <p:spPr>
          <a:xfrm>
            <a:off x="4267200" y="1428750"/>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9388DBE9-65EB-4A18-82AC-1F8C3EBBA5F4}"/>
              </a:ext>
            </a:extLst>
          </p:cNvPr>
          <p:cNvGraphicFramePr/>
          <p:nvPr>
            <p:extLst>
              <p:ext uri="{D42A27DB-BD31-4B8C-83A1-F6EECF244321}">
                <p14:modId xmlns:p14="http://schemas.microsoft.com/office/powerpoint/2010/main" val="4231367588"/>
              </p:ext>
            </p:extLst>
          </p:nvPr>
        </p:nvGraphicFramePr>
        <p:xfrm>
          <a:off x="228599" y="1480691"/>
          <a:ext cx="3900102" cy="292882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a16="http://schemas.microsoft.com/office/drawing/2014/main" id="{CFADB05A-3987-4279-AF64-149652E1D594}"/>
              </a:ext>
            </a:extLst>
          </p:cNvPr>
          <p:cNvSpPr/>
          <p:nvPr/>
        </p:nvSpPr>
        <p:spPr bwMode="gray">
          <a:xfrm>
            <a:off x="7467598" y="119937"/>
            <a:ext cx="1447800" cy="412809"/>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sr-Latn-RS" b="1" dirty="0">
                <a:solidFill>
                  <a:schemeClr val="bg1"/>
                </a:solidFill>
              </a:rPr>
              <a:t>Trend</a:t>
            </a:r>
          </a:p>
        </p:txBody>
      </p:sp>
    </p:spTree>
    <p:extLst>
      <p:ext uri="{BB962C8B-B14F-4D97-AF65-F5344CB8AC3E}">
        <p14:creationId xmlns:p14="http://schemas.microsoft.com/office/powerpoint/2010/main" val="3429086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Velika većina građana (90%) izjavljuje da često ili uvek dobija fiskalni račun prilikom kupovine. Oni koji ne dobijaju fiskalni račun baš svaki put (30%) su podeljenog mišljenja kada je reč o samoinicijativnom traženju fiskalnog računa od prodavca.    </a:t>
            </a:r>
            <a:endParaRPr lang="en-US" sz="1300"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221513" y="4654210"/>
            <a:ext cx="4362007"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sr-Latn-RS" sz="900" b="0" i="1" dirty="0">
                <a:solidFill>
                  <a:schemeClr val="tx1"/>
                </a:solidFill>
              </a:rPr>
              <a:t>Koliko često dobijate fiskalni račun prilikom kupovine?</a:t>
            </a:r>
          </a:p>
          <a:p>
            <a:pPr marL="0" indent="0">
              <a:lnSpc>
                <a:spcPct val="100000"/>
              </a:lnSpc>
              <a:spcBef>
                <a:spcPts val="0"/>
              </a:spcBef>
              <a:spcAft>
                <a:spcPts val="0"/>
              </a:spcAft>
            </a:pPr>
            <a:r>
              <a:rPr lang="sr-Latn-RS" sz="900" b="0" dirty="0">
                <a:solidFill>
                  <a:schemeClr val="tx1"/>
                </a:solidFill>
              </a:rPr>
              <a:t>Baza: Ukupna ciljna populacija</a:t>
            </a:r>
            <a:endParaRPr lang="sr-Latn-RS" sz="900" b="0" i="1" dirty="0">
              <a:solidFill>
                <a:schemeClr val="tx1"/>
              </a:solidFill>
            </a:endParaRPr>
          </a:p>
        </p:txBody>
      </p:sp>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4038598" cy="383794"/>
          </a:xfrm>
          <a:solidFill>
            <a:srgbClr val="007C82"/>
          </a:solidFill>
        </p:spPr>
        <p:txBody>
          <a:bodyPr wrap="square" lIns="56319" tIns="12241" rIns="56319" bIns="12241" rtlCol="0" anchor="ctr">
            <a:spAutoFit/>
          </a:bodyPr>
          <a:lstStyle/>
          <a:p>
            <a:r>
              <a:rPr lang="sr-Latn-RS" dirty="0"/>
              <a:t>Izdavanje fiskalnih računa</a:t>
            </a:r>
            <a:endParaRPr lang="en-US" dirty="0"/>
          </a:p>
        </p:txBody>
      </p:sp>
      <p:sp>
        <p:nvSpPr>
          <p:cNvPr id="9" name="TextBox 8">
            <a:extLst>
              <a:ext uri="{FF2B5EF4-FFF2-40B4-BE49-F238E27FC236}">
                <a16:creationId xmlns:a16="http://schemas.microsoft.com/office/drawing/2014/main" id="{3146118F-7A5B-4498-A637-3572DF4D33B3}"/>
              </a:ext>
            </a:extLst>
          </p:cNvPr>
          <p:cNvSpPr txBox="1"/>
          <p:nvPr/>
        </p:nvSpPr>
        <p:spPr bwMode="gray">
          <a:xfrm>
            <a:off x="4664168" y="4682913"/>
            <a:ext cx="4305300" cy="296276"/>
          </a:xfrm>
          <a:prstGeom prst="rect">
            <a:avLst/>
          </a:prstGeom>
          <a:noFill/>
        </p:spPr>
        <p:txBody>
          <a:bodyPr vert="horz" wrap="square" lIns="48921" tIns="0" rIns="48921" bIns="0" rtlCol="0" anchor="ctr">
            <a:noAutofit/>
          </a:bodyPr>
          <a:lstStyle/>
          <a:p>
            <a:pPr defTabSz="913269">
              <a:defRPr/>
            </a:pPr>
            <a:r>
              <a:rPr lang="pl-PL" sz="900" i="1" dirty="0"/>
              <a:t>Ukoliko ne dobijete fiskalni račun da li tražite od prodavca da ga izda?</a:t>
            </a:r>
            <a:r>
              <a:rPr lang="en-US" sz="900" i="1" dirty="0"/>
              <a:t> </a:t>
            </a:r>
            <a:r>
              <a:rPr lang="en-US" sz="900" b="0" dirty="0">
                <a:solidFill>
                  <a:schemeClr val="tx1"/>
                </a:solidFill>
              </a:rPr>
              <a:t>Ba</a:t>
            </a:r>
            <a:r>
              <a:rPr lang="sr-Latn-RS" sz="900" b="0" dirty="0">
                <a:solidFill>
                  <a:schemeClr val="tx1"/>
                </a:solidFill>
              </a:rPr>
              <a:t>za</a:t>
            </a:r>
            <a:r>
              <a:rPr lang="en-US" sz="900" b="0" dirty="0">
                <a:solidFill>
                  <a:schemeClr val="tx1"/>
                </a:solidFill>
              </a:rPr>
              <a:t>: </a:t>
            </a:r>
            <a:r>
              <a:rPr lang="sr-Latn-RS" sz="900" b="0" dirty="0">
                <a:solidFill>
                  <a:schemeClr val="tx1"/>
                </a:solidFill>
              </a:rPr>
              <a:t>Oni koji nekada ne dobiju fiskalni račun prilikom kupovine (30% od ciljne populacije)</a:t>
            </a:r>
            <a:endParaRPr lang="en-US" sz="900" dirty="0">
              <a:solidFill>
                <a:srgbClr val="222223"/>
              </a:solidFill>
            </a:endParaRPr>
          </a:p>
        </p:txBody>
      </p:sp>
      <p:graphicFrame>
        <p:nvGraphicFramePr>
          <p:cNvPr id="10" name="Chart 9">
            <a:extLst>
              <a:ext uri="{FF2B5EF4-FFF2-40B4-BE49-F238E27FC236}">
                <a16:creationId xmlns:a16="http://schemas.microsoft.com/office/drawing/2014/main" id="{EC014B69-846A-4494-9B67-C1E6AED6CCD5}"/>
              </a:ext>
            </a:extLst>
          </p:cNvPr>
          <p:cNvGraphicFramePr/>
          <p:nvPr>
            <p:extLst>
              <p:ext uri="{D42A27DB-BD31-4B8C-83A1-F6EECF244321}">
                <p14:modId xmlns:p14="http://schemas.microsoft.com/office/powerpoint/2010/main" val="3101870736"/>
              </p:ext>
            </p:extLst>
          </p:nvPr>
        </p:nvGraphicFramePr>
        <p:xfrm>
          <a:off x="288420" y="1373720"/>
          <a:ext cx="4054980" cy="321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9D6B254-B16E-455C-BDF7-15422BACC72E}"/>
              </a:ext>
            </a:extLst>
          </p:cNvPr>
          <p:cNvGraphicFramePr/>
          <p:nvPr>
            <p:extLst>
              <p:ext uri="{D42A27DB-BD31-4B8C-83A1-F6EECF244321}">
                <p14:modId xmlns:p14="http://schemas.microsoft.com/office/powerpoint/2010/main" val="2188606359"/>
              </p:ext>
            </p:extLst>
          </p:nvPr>
        </p:nvGraphicFramePr>
        <p:xfrm>
          <a:off x="4583520" y="1373720"/>
          <a:ext cx="4385948" cy="321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00079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453047"/>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Isti udeo građana kao i 2017. godine ističe da dobija fiskalni račun prilikom kupovine, ali se sada nešto češće samoinicijativno traže fiskalni računi od prodavca.    </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221513" y="4654210"/>
            <a:ext cx="4362007"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sr-Latn-RS" sz="900" b="0" i="1" u="none" strike="noStrike" kern="1200" cap="none" spc="0" normalizeH="0" baseline="0" noProof="0" dirty="0">
                <a:ln>
                  <a:noFill/>
                </a:ln>
                <a:solidFill>
                  <a:srgbClr val="222223"/>
                </a:solidFill>
                <a:effectLst/>
                <a:uLnTx/>
                <a:uFillTx/>
                <a:latin typeface="Segoe UI"/>
                <a:ea typeface="+mn-ea"/>
                <a:cs typeface="+mn-cs"/>
              </a:rPr>
              <a:t>Koliko često dobijate fiskalni račun prilikom kupovine?</a:t>
            </a:r>
          </a:p>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sr-Latn-RS" sz="900" b="0" i="0" u="none" strike="noStrike" kern="1200" cap="none" spc="0" normalizeH="0" baseline="0" noProof="0" dirty="0">
                <a:ln>
                  <a:noFill/>
                </a:ln>
                <a:solidFill>
                  <a:srgbClr val="222223"/>
                </a:solidFill>
                <a:effectLst/>
                <a:uLnTx/>
                <a:uFillTx/>
                <a:latin typeface="Segoe UI"/>
                <a:ea typeface="+mn-ea"/>
                <a:cs typeface="+mn-cs"/>
              </a:rPr>
              <a:t>Baza: Ukupna ciljna populacija</a:t>
            </a:r>
            <a:endParaRPr kumimoji="0" lang="sr-Latn-RS" sz="900" b="0" i="1" u="none" strike="noStrike" kern="1200" cap="none" spc="0" normalizeH="0" baseline="0" noProof="0" dirty="0">
              <a:ln>
                <a:noFill/>
              </a:ln>
              <a:solidFill>
                <a:srgbClr val="222223"/>
              </a:solidFill>
              <a:effectLst/>
              <a:uLnTx/>
              <a:uFillTx/>
              <a:latin typeface="Segoe UI"/>
              <a:ea typeface="+mn-ea"/>
              <a:cs typeface="+mn-cs"/>
            </a:endParaRPr>
          </a:p>
        </p:txBody>
      </p:sp>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4114795" cy="383794"/>
          </a:xfrm>
          <a:solidFill>
            <a:srgbClr val="007C82"/>
          </a:solidFill>
        </p:spPr>
        <p:txBody>
          <a:bodyPr wrap="square" lIns="56319" tIns="12241" rIns="56319" bIns="12241" rtlCol="0" anchor="ctr">
            <a:spAutoFit/>
          </a:bodyPr>
          <a:lstStyle/>
          <a:p>
            <a:r>
              <a:rPr lang="sr-Latn-RS" dirty="0"/>
              <a:t>Izdavanje fiskalnih računa</a:t>
            </a:r>
            <a:endParaRPr lang="en-US" dirty="0"/>
          </a:p>
        </p:txBody>
      </p:sp>
      <p:sp>
        <p:nvSpPr>
          <p:cNvPr id="9" name="TextBox 8">
            <a:extLst>
              <a:ext uri="{FF2B5EF4-FFF2-40B4-BE49-F238E27FC236}">
                <a16:creationId xmlns:a16="http://schemas.microsoft.com/office/drawing/2014/main" id="{3146118F-7A5B-4498-A637-3572DF4D33B3}"/>
              </a:ext>
            </a:extLst>
          </p:cNvPr>
          <p:cNvSpPr txBox="1"/>
          <p:nvPr/>
        </p:nvSpPr>
        <p:spPr bwMode="gray">
          <a:xfrm>
            <a:off x="4685595" y="4757043"/>
            <a:ext cx="4305300" cy="296276"/>
          </a:xfrm>
          <a:prstGeom prst="rect">
            <a:avLst/>
          </a:prstGeom>
          <a:noFill/>
        </p:spPr>
        <p:txBody>
          <a:bodyPr vert="horz" wrap="square" lIns="48921" tIns="0" rIns="48921" bIns="0" rtlCol="0" anchor="ctr">
            <a:noAutofit/>
          </a:bodyPr>
          <a:lstStyle/>
          <a:p>
            <a:pPr defTabSz="913269">
              <a:defRPr/>
            </a:pPr>
            <a:r>
              <a:rPr kumimoji="0" lang="pl-PL" sz="900" b="0" i="1" u="none" strike="noStrike" kern="1200" cap="none" spc="0" normalizeH="0" baseline="0" noProof="0" dirty="0">
                <a:ln>
                  <a:noFill/>
                </a:ln>
                <a:solidFill>
                  <a:srgbClr val="222223"/>
                </a:solidFill>
                <a:effectLst/>
                <a:uLnTx/>
                <a:uFillTx/>
                <a:latin typeface="Segoe UI"/>
                <a:ea typeface="+mn-ea"/>
                <a:cs typeface="+mn-cs"/>
              </a:rPr>
              <a:t>Ukoliko ne dobijete fiskalni račun da li tražite od prodavca da ga izda?</a:t>
            </a:r>
            <a:r>
              <a:rPr kumimoji="0" lang="en-US" sz="900" b="0" i="1" u="none" strike="noStrike" kern="1200" cap="none" spc="0" normalizeH="0" baseline="0" noProof="0" dirty="0">
                <a:ln>
                  <a:noFill/>
                </a:ln>
                <a:solidFill>
                  <a:srgbClr val="222223"/>
                </a:solidFill>
                <a:effectLst/>
                <a:uLnTx/>
                <a:uFillTx/>
                <a:latin typeface="Segoe UI"/>
                <a:ea typeface="+mn-ea"/>
                <a:cs typeface="+mn-cs"/>
              </a:rPr>
              <a:t> </a:t>
            </a:r>
            <a:endParaRPr kumimoji="0" lang="sr-Latn-RS" sz="900" b="0" i="1" u="none" strike="noStrike" kern="1200" cap="none" spc="0" normalizeH="0" baseline="0" noProof="0" dirty="0">
              <a:ln>
                <a:noFill/>
              </a:ln>
              <a:solidFill>
                <a:srgbClr val="222223"/>
              </a:solidFill>
              <a:effectLst/>
              <a:uLnTx/>
              <a:uFillTx/>
              <a:latin typeface="Segoe UI"/>
              <a:ea typeface="+mn-ea"/>
              <a:cs typeface="+mn-cs"/>
            </a:endParaRPr>
          </a:p>
          <a:p>
            <a:pPr defTabSz="913269">
              <a:defRPr/>
            </a:pPr>
            <a:r>
              <a:rPr kumimoji="0" lang="en-US" sz="900" b="0" i="1" u="none" strike="noStrike" kern="1200" cap="none" spc="0" normalizeH="0" baseline="0" noProof="0" dirty="0">
                <a:ln>
                  <a:noFill/>
                </a:ln>
                <a:solidFill>
                  <a:srgbClr val="222223"/>
                </a:solidFill>
                <a:effectLst/>
                <a:uLnTx/>
                <a:uFillTx/>
                <a:latin typeface="Segoe UI"/>
                <a:ea typeface="+mn-ea"/>
                <a:cs typeface="+mn-cs"/>
              </a:rPr>
              <a:t>* </a:t>
            </a: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 2022</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Oni koji nekada ne dobiju fiskalni račun prilikom kupovine (30% od ciljne populacije)</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Baza 2017 : Ukupna ciljna populacija</a:t>
            </a:r>
            <a:endParaRPr kumimoji="0" lang="sr-Latn-RS" sz="900" b="0" i="1" u="none" strike="noStrike" kern="1200" cap="none" spc="0" normalizeH="0" baseline="0" noProof="0" dirty="0">
              <a:ln>
                <a:noFill/>
              </a:ln>
              <a:solidFill>
                <a:srgbClr val="222223"/>
              </a:solidFill>
              <a:effectLst/>
              <a:uLnTx/>
              <a:uFillTx/>
              <a:latin typeface="Segoe UI"/>
              <a:ea typeface="+mn-ea"/>
              <a:cs typeface="+mn-cs"/>
            </a:endParaRPr>
          </a:p>
          <a:p>
            <a:pPr marL="0" marR="0" lvl="0" indent="0" algn="l" defTabSz="91326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16" name="TextBox 15">
            <a:extLst>
              <a:ext uri="{FF2B5EF4-FFF2-40B4-BE49-F238E27FC236}">
                <a16:creationId xmlns:a16="http://schemas.microsoft.com/office/drawing/2014/main" id="{4FE6AB17-0632-4064-93F1-0695CC17D2F5}"/>
              </a:ext>
            </a:extLst>
          </p:cNvPr>
          <p:cNvSpPr txBox="1"/>
          <p:nvPr/>
        </p:nvSpPr>
        <p:spPr>
          <a:xfrm>
            <a:off x="252048" y="1447266"/>
            <a:ext cx="2895600"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sr-Latn-RS" sz="1200" b="1" dirty="0">
                <a:solidFill>
                  <a:srgbClr val="007C82"/>
                </a:solidFill>
              </a:rPr>
              <a:t>UVEK</a:t>
            </a:r>
            <a:r>
              <a:rPr lang="en-US" sz="1200" b="1" dirty="0">
                <a:solidFill>
                  <a:srgbClr val="007C82"/>
                </a:solidFill>
              </a:rPr>
              <a:t>+ </a:t>
            </a:r>
            <a:r>
              <a:rPr lang="sr-Latn-RS" sz="1200" b="1" dirty="0">
                <a:solidFill>
                  <a:srgbClr val="007C82"/>
                </a:solidFill>
              </a:rPr>
              <a:t>ČESTO</a:t>
            </a:r>
            <a:endParaRPr lang="en-US" sz="1200" b="1" dirty="0">
              <a:solidFill>
                <a:srgbClr val="007C82"/>
              </a:solidFill>
            </a:endParaRPr>
          </a:p>
        </p:txBody>
      </p:sp>
      <p:grpSp>
        <p:nvGrpSpPr>
          <p:cNvPr id="17" name="Group 16">
            <a:extLst>
              <a:ext uri="{FF2B5EF4-FFF2-40B4-BE49-F238E27FC236}">
                <a16:creationId xmlns:a16="http://schemas.microsoft.com/office/drawing/2014/main" id="{48AC2170-48A9-40FE-8B63-FD20262B242F}"/>
              </a:ext>
            </a:extLst>
          </p:cNvPr>
          <p:cNvGrpSpPr/>
          <p:nvPr/>
        </p:nvGrpSpPr>
        <p:grpSpPr>
          <a:xfrm>
            <a:off x="135520" y="2194858"/>
            <a:ext cx="2022802" cy="2002659"/>
            <a:chOff x="2794626" y="1700197"/>
            <a:chExt cx="1376201" cy="1772190"/>
          </a:xfrm>
        </p:grpSpPr>
        <p:cxnSp>
          <p:nvCxnSpPr>
            <p:cNvPr id="18" name="Straight Connector 17">
              <a:extLst>
                <a:ext uri="{FF2B5EF4-FFF2-40B4-BE49-F238E27FC236}">
                  <a16:creationId xmlns:a16="http://schemas.microsoft.com/office/drawing/2014/main" id="{4E176834-BFC5-42D2-9E54-43338331E1ED}"/>
                </a:ext>
              </a:extLst>
            </p:cNvPr>
            <p:cNvCxnSpPr/>
            <p:nvPr/>
          </p:nvCxnSpPr>
          <p:spPr>
            <a:xfrm>
              <a:off x="2871006" y="2907311"/>
              <a:ext cx="1223451"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6E4CF468-A683-4320-930C-70DA1985A894}"/>
                </a:ext>
              </a:extLst>
            </p:cNvPr>
            <p:cNvGraphicFramePr>
              <a:graphicFrameLocks noChangeAspect="1"/>
            </p:cNvGraphicFramePr>
            <p:nvPr>
              <p:extLst>
                <p:ext uri="{D42A27DB-BD31-4B8C-83A1-F6EECF244321}">
                  <p14:modId xmlns:p14="http://schemas.microsoft.com/office/powerpoint/2010/main" val="2620283358"/>
                </p:ext>
              </p:extLst>
            </p:nvPr>
          </p:nvGraphicFramePr>
          <p:xfrm>
            <a:off x="2794626" y="1700197"/>
            <a:ext cx="1376201" cy="1563658"/>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6CA2AACB-2039-4AEF-85BF-B6AF67689A51}"/>
                </a:ext>
              </a:extLst>
            </p:cNvPr>
            <p:cNvSpPr/>
            <p:nvPr/>
          </p:nvSpPr>
          <p:spPr>
            <a:xfrm>
              <a:off x="2886278" y="2921652"/>
              <a:ext cx="1192896" cy="550735"/>
            </a:xfrm>
            <a:prstGeom prst="rect">
              <a:avLst/>
            </a:prstGeom>
          </p:spPr>
          <p:txBody>
            <a:bodyPr vert="horz" lIns="0" tIns="0" rIns="0" bIns="0" rtlCol="0">
              <a:noAutofit/>
            </a:bodyPr>
            <a:lstStyle/>
            <a:p>
              <a:pPr algn="ctr"/>
              <a:r>
                <a:rPr lang="en-US" sz="1300" b="1" dirty="0">
                  <a:solidFill>
                    <a:srgbClr val="007C82"/>
                  </a:solidFill>
                </a:rPr>
                <a:t>Septembar </a:t>
              </a:r>
              <a:r>
                <a:rPr lang="sr-Latn-RS" sz="1300" b="1" dirty="0">
                  <a:solidFill>
                    <a:srgbClr val="007C82"/>
                  </a:solidFill>
                </a:rPr>
                <a:t>2017</a:t>
              </a:r>
              <a:endParaRPr lang="en-US" sz="1300" b="1" dirty="0">
                <a:solidFill>
                  <a:srgbClr val="007C82"/>
                </a:solidFill>
              </a:endParaRPr>
            </a:p>
          </p:txBody>
        </p:sp>
        <p:sp>
          <p:nvSpPr>
            <p:cNvPr id="21" name="Rectangle 20">
              <a:extLst>
                <a:ext uri="{FF2B5EF4-FFF2-40B4-BE49-F238E27FC236}">
                  <a16:creationId xmlns:a16="http://schemas.microsoft.com/office/drawing/2014/main" id="{F07BA132-5CC5-478D-94EE-BC5B7C9FD54B}"/>
                </a:ext>
              </a:extLst>
            </p:cNvPr>
            <p:cNvSpPr/>
            <p:nvPr/>
          </p:nvSpPr>
          <p:spPr>
            <a:xfrm>
              <a:off x="3254691" y="2149344"/>
              <a:ext cx="456074" cy="377222"/>
            </a:xfrm>
            <a:prstGeom prst="rect">
              <a:avLst/>
            </a:prstGeom>
          </p:spPr>
          <p:txBody>
            <a:bodyPr wrap="none">
              <a:spAutoFit/>
            </a:bodyPr>
            <a:lstStyle/>
            <a:p>
              <a:pPr algn="ctr"/>
              <a:r>
                <a:rPr lang="sr-Latn-RS" sz="2200" b="1" dirty="0">
                  <a:solidFill>
                    <a:srgbClr val="007C82"/>
                  </a:solidFill>
                </a:rPr>
                <a:t>89%</a:t>
              </a:r>
              <a:endParaRPr lang="en-US" sz="2200" b="1" dirty="0">
                <a:solidFill>
                  <a:srgbClr val="007C82"/>
                </a:solidFill>
              </a:endParaRPr>
            </a:p>
          </p:txBody>
        </p:sp>
      </p:grpSp>
      <p:grpSp>
        <p:nvGrpSpPr>
          <p:cNvPr id="22" name="Group 21">
            <a:extLst>
              <a:ext uri="{FF2B5EF4-FFF2-40B4-BE49-F238E27FC236}">
                <a16:creationId xmlns:a16="http://schemas.microsoft.com/office/drawing/2014/main" id="{73E67935-C297-4311-9463-7C18D2A6A543}"/>
              </a:ext>
            </a:extLst>
          </p:cNvPr>
          <p:cNvGrpSpPr/>
          <p:nvPr/>
        </p:nvGrpSpPr>
        <p:grpSpPr>
          <a:xfrm>
            <a:off x="2320595" y="2190068"/>
            <a:ext cx="2022802" cy="2033356"/>
            <a:chOff x="2794626" y="1700196"/>
            <a:chExt cx="1376201" cy="1799354"/>
          </a:xfrm>
        </p:grpSpPr>
        <p:cxnSp>
          <p:nvCxnSpPr>
            <p:cNvPr id="23" name="Straight Connector 22">
              <a:extLst>
                <a:ext uri="{FF2B5EF4-FFF2-40B4-BE49-F238E27FC236}">
                  <a16:creationId xmlns:a16="http://schemas.microsoft.com/office/drawing/2014/main" id="{46197EF0-E4EE-4A99-AE10-4E01BCBF5E77}"/>
                </a:ext>
              </a:extLst>
            </p:cNvPr>
            <p:cNvCxnSpPr/>
            <p:nvPr/>
          </p:nvCxnSpPr>
          <p:spPr>
            <a:xfrm>
              <a:off x="2906457" y="2907311"/>
              <a:ext cx="1152545"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18845D0E-D4AE-43BF-838A-9D6D7058477C}"/>
                </a:ext>
              </a:extLst>
            </p:cNvPr>
            <p:cNvGraphicFramePr>
              <a:graphicFrameLocks noChangeAspect="1"/>
            </p:cNvGraphicFramePr>
            <p:nvPr>
              <p:extLst>
                <p:ext uri="{D42A27DB-BD31-4B8C-83A1-F6EECF244321}">
                  <p14:modId xmlns:p14="http://schemas.microsoft.com/office/powerpoint/2010/main" val="4151247575"/>
                </p:ext>
              </p:extLst>
            </p:nvPr>
          </p:nvGraphicFramePr>
          <p:xfrm>
            <a:off x="2794626" y="1700196"/>
            <a:ext cx="1376201" cy="156365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24">
              <a:extLst>
                <a:ext uri="{FF2B5EF4-FFF2-40B4-BE49-F238E27FC236}">
                  <a16:creationId xmlns:a16="http://schemas.microsoft.com/office/drawing/2014/main" id="{BE184ABE-E289-4A64-A9EE-040026740C8F}"/>
                </a:ext>
              </a:extLst>
            </p:cNvPr>
            <p:cNvSpPr/>
            <p:nvPr/>
          </p:nvSpPr>
          <p:spPr>
            <a:xfrm>
              <a:off x="2953583" y="2948815"/>
              <a:ext cx="1058287" cy="550735"/>
            </a:xfrm>
            <a:prstGeom prst="rect">
              <a:avLst/>
            </a:prstGeom>
          </p:spPr>
          <p:txBody>
            <a:bodyPr vert="horz" lIns="0" tIns="0" rIns="0" bIns="0" rtlCol="0">
              <a:noAutofit/>
            </a:bodyPr>
            <a:lstStyle/>
            <a:p>
              <a:pPr algn="ctr"/>
              <a:r>
                <a:rPr lang="en-US" sz="1300" b="1" dirty="0">
                  <a:solidFill>
                    <a:srgbClr val="007C82"/>
                  </a:solidFill>
                </a:rPr>
                <a:t>Februar </a:t>
              </a:r>
              <a:r>
                <a:rPr lang="sr-Latn-RS" sz="1300" b="1" dirty="0">
                  <a:solidFill>
                    <a:srgbClr val="007C82"/>
                  </a:solidFill>
                </a:rPr>
                <a:t>2022</a:t>
              </a:r>
              <a:endParaRPr lang="en-US" sz="1300" b="1" dirty="0">
                <a:solidFill>
                  <a:srgbClr val="007C82"/>
                </a:solidFill>
              </a:endParaRPr>
            </a:p>
          </p:txBody>
        </p:sp>
        <p:sp>
          <p:nvSpPr>
            <p:cNvPr id="26" name="Rectangle 25">
              <a:extLst>
                <a:ext uri="{FF2B5EF4-FFF2-40B4-BE49-F238E27FC236}">
                  <a16:creationId xmlns:a16="http://schemas.microsoft.com/office/drawing/2014/main" id="{3047E721-2C0E-4DF0-AD6F-71C7CFF16421}"/>
                </a:ext>
              </a:extLst>
            </p:cNvPr>
            <p:cNvSpPr/>
            <p:nvPr/>
          </p:nvSpPr>
          <p:spPr>
            <a:xfrm>
              <a:off x="3254691" y="2149344"/>
              <a:ext cx="456074" cy="377222"/>
            </a:xfrm>
            <a:prstGeom prst="rect">
              <a:avLst/>
            </a:prstGeom>
          </p:spPr>
          <p:txBody>
            <a:bodyPr wrap="none">
              <a:spAutoFit/>
            </a:bodyPr>
            <a:lstStyle/>
            <a:p>
              <a:pPr algn="ctr"/>
              <a:r>
                <a:rPr lang="sr-Latn-RS" sz="2200" b="1" dirty="0">
                  <a:solidFill>
                    <a:srgbClr val="007C82"/>
                  </a:solidFill>
                </a:rPr>
                <a:t>90%</a:t>
              </a:r>
              <a:endParaRPr lang="en-US" sz="2200" b="1" dirty="0">
                <a:solidFill>
                  <a:srgbClr val="007C82"/>
                </a:solidFill>
              </a:endParaRPr>
            </a:p>
          </p:txBody>
        </p:sp>
      </p:grpSp>
      <p:cxnSp>
        <p:nvCxnSpPr>
          <p:cNvPr id="27" name="Straight Connector 26">
            <a:extLst>
              <a:ext uri="{FF2B5EF4-FFF2-40B4-BE49-F238E27FC236}">
                <a16:creationId xmlns:a16="http://schemas.microsoft.com/office/drawing/2014/main" id="{DD2F46AE-5C8C-4CB9-A472-EE449454635F}"/>
              </a:ext>
            </a:extLst>
          </p:cNvPr>
          <p:cNvCxnSpPr>
            <a:cxnSpLocks/>
          </p:cNvCxnSpPr>
          <p:nvPr/>
        </p:nvCxnSpPr>
        <p:spPr>
          <a:xfrm>
            <a:off x="4343397" y="1423426"/>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7944BB9A-45C6-4892-9AC4-BB11AED39AF6}"/>
              </a:ext>
            </a:extLst>
          </p:cNvPr>
          <p:cNvGraphicFramePr/>
          <p:nvPr>
            <p:extLst>
              <p:ext uri="{D42A27DB-BD31-4B8C-83A1-F6EECF244321}">
                <p14:modId xmlns:p14="http://schemas.microsoft.com/office/powerpoint/2010/main" val="1453570440"/>
              </p:ext>
            </p:extLst>
          </p:nvPr>
        </p:nvGraphicFramePr>
        <p:xfrm>
          <a:off x="4685595" y="1447266"/>
          <a:ext cx="4188170" cy="3138861"/>
        </p:xfrm>
        <a:graphic>
          <a:graphicData uri="http://schemas.openxmlformats.org/drawingml/2006/chart">
            <c:chart xmlns:c="http://schemas.openxmlformats.org/drawingml/2006/chart" xmlns:r="http://schemas.openxmlformats.org/officeDocument/2006/relationships" r:id="rId5"/>
          </a:graphicData>
        </a:graphic>
      </p:graphicFrame>
      <p:sp>
        <p:nvSpPr>
          <p:cNvPr id="31" name="Rectangle: Rounded Corners 30">
            <a:extLst>
              <a:ext uri="{FF2B5EF4-FFF2-40B4-BE49-F238E27FC236}">
                <a16:creationId xmlns:a16="http://schemas.microsoft.com/office/drawing/2014/main" id="{5921186F-C5EE-4DA3-B659-1793F42F9690}"/>
              </a:ext>
            </a:extLst>
          </p:cNvPr>
          <p:cNvSpPr/>
          <p:nvPr/>
        </p:nvSpPr>
        <p:spPr bwMode="gray">
          <a:xfrm>
            <a:off x="7467598" y="99818"/>
            <a:ext cx="1447800" cy="453047"/>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sr-Latn-RS" b="1" dirty="0">
                <a:solidFill>
                  <a:schemeClr val="bg1"/>
                </a:solidFill>
              </a:rPr>
              <a:t>Trend</a:t>
            </a:r>
          </a:p>
        </p:txBody>
      </p:sp>
    </p:spTree>
    <p:extLst>
      <p:ext uri="{BB962C8B-B14F-4D97-AF65-F5344CB8AC3E}">
        <p14:creationId xmlns:p14="http://schemas.microsoft.com/office/powerpoint/2010/main" val="201016870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6386674" cy="383794"/>
          </a:xfrm>
          <a:solidFill>
            <a:srgbClr val="007C82"/>
          </a:solidFill>
        </p:spPr>
        <p:txBody>
          <a:bodyPr wrap="none" lIns="56319" tIns="12241" rIns="56319" bIns="12241" rtlCol="0" anchor="ctr">
            <a:spAutoFit/>
          </a:bodyPr>
          <a:lstStyle/>
          <a:p>
            <a:r>
              <a:rPr lang="sr-Latn-RS" dirty="0"/>
              <a:t>Razlozi za i protiv traženja fiskalnog računa</a:t>
            </a:r>
            <a:endParaRPr lang="en-US" dirty="0"/>
          </a:p>
        </p:txBody>
      </p:sp>
      <p:sp>
        <p:nvSpPr>
          <p:cNvPr id="8" name="TextBox 7">
            <a:extLst>
              <a:ext uri="{FF2B5EF4-FFF2-40B4-BE49-F238E27FC236}">
                <a16:creationId xmlns:a16="http://schemas.microsoft.com/office/drawing/2014/main" id="{E4250980-2711-4C4C-B61C-73B284A8FED6}"/>
              </a:ext>
            </a:extLst>
          </p:cNvPr>
          <p:cNvSpPr txBox="1"/>
          <p:nvPr/>
        </p:nvSpPr>
        <p:spPr>
          <a:xfrm>
            <a:off x="205159" y="649695"/>
            <a:ext cx="8686800" cy="751647"/>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endParaRPr lang="sr-Latn-RS" sz="1100" dirty="0"/>
          </a:p>
          <a:p>
            <a:r>
              <a:rPr lang="sr-Latn-RS" sz="1100" dirty="0"/>
              <a:t>Razlozi zbog koga kupci traže fiskalni račun su najčešće ostvarivanje prava na garanciju, zamenu ili reklamaciju. Fiskalni račun se takođe traži, jer se opaža kao zakonska obaveza prodavca. Kao ređi razlog traženja fiskalnog računa, navodi se učešće u nagradnoj igri. </a:t>
            </a:r>
          </a:p>
          <a:p>
            <a:r>
              <a:rPr kumimoji="0" lang="sr-Latn-RS" sz="1100" b="0" i="0" u="none" strike="noStrike" kern="1200" cap="none" spc="0" normalizeH="0" baseline="0" noProof="0" dirty="0">
                <a:ln>
                  <a:noFill/>
                </a:ln>
                <a:solidFill>
                  <a:srgbClr val="222223"/>
                </a:solidFill>
                <a:effectLst/>
                <a:uLnTx/>
                <a:uFillTx/>
                <a:latin typeface="Segoe UI"/>
                <a:ea typeface="+mn-ea"/>
                <a:cs typeface="+mn-cs"/>
              </a:rPr>
              <a:t>Oni koji ne traže od prodavca fiskalni račun, kao najčešći razlog za to navode nedostatak potrebe za tim. Takođe, ovi građani često navode i da im je neprijatno da traže račun.</a:t>
            </a:r>
            <a:endParaRPr kumimoji="0" lang="en-US" sz="1100" b="0" i="0" u="none" strike="noStrike" kern="1200" cap="none" spc="0" normalizeH="0" baseline="0" noProof="0" dirty="0">
              <a:ln>
                <a:noFill/>
              </a:ln>
              <a:solidFill>
                <a:srgbClr val="222223"/>
              </a:solidFill>
              <a:effectLst/>
              <a:uLnTx/>
              <a:uFillTx/>
              <a:latin typeface="Segoe UI"/>
              <a:ea typeface="+mn-ea"/>
              <a:cs typeface="+mn-cs"/>
            </a:endParaRPr>
          </a:p>
          <a:p>
            <a:endParaRPr lang="en-US" sz="1100"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4381148" y="4681429"/>
            <a:ext cx="4944210"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defTabSz="715269" rtl="0" eaLnBrk="1" fontAlgn="auto" latinLnBrk="0" hangingPunct="1">
              <a:lnSpc>
                <a:spcPct val="100000"/>
              </a:lnSpc>
              <a:spcBef>
                <a:spcPts val="0"/>
              </a:spcBef>
              <a:spcAft>
                <a:spcPts val="0"/>
              </a:spcAft>
              <a:buClr>
                <a:srgbClr val="222223"/>
              </a:buClr>
              <a:buSzTx/>
              <a:buFontTx/>
              <a:buNone/>
              <a:tabLst/>
              <a:defRPr/>
            </a:pPr>
            <a:r>
              <a:rPr kumimoji="0" lang="sr-Latn-RS" sz="900" b="0" i="1" u="none" strike="noStrike" kern="1200" cap="none" spc="0" normalizeH="0" baseline="0" dirty="0">
                <a:ln>
                  <a:noFill/>
                </a:ln>
                <a:solidFill>
                  <a:srgbClr val="222223"/>
                </a:solidFill>
                <a:effectLst/>
                <a:uLnTx/>
                <a:uFillTx/>
                <a:latin typeface="Segoe UI"/>
                <a:ea typeface="+mn-ea"/>
                <a:cs typeface="+mn-cs"/>
              </a:rPr>
              <a:t>Koji su razlozi zbog kojih ne tražite fiskalni račun? MOGUĆNOST VIŠE ODGOVORA </a:t>
            </a:r>
          </a:p>
          <a:p>
            <a:pPr marL="0" marR="0" lvl="0" indent="0" defTabSz="715269" rtl="0" eaLnBrk="1" fontAlgn="auto" latinLnBrk="0" hangingPunct="1">
              <a:lnSpc>
                <a:spcPct val="100000"/>
              </a:lnSpc>
              <a:spcBef>
                <a:spcPts val="0"/>
              </a:spcBef>
              <a:spcAft>
                <a:spcPts val="0"/>
              </a:spcAft>
              <a:buClr>
                <a:srgbClr val="222223"/>
              </a:buClr>
              <a:buSzTx/>
              <a:buFontTx/>
              <a:buNone/>
              <a:tabLst/>
              <a:defRPr/>
            </a:pPr>
            <a:r>
              <a:rPr kumimoji="0" lang="sr-Latn-RS" sz="900" b="0" i="0" u="none" strike="noStrike" kern="1200" cap="none" spc="0" normalizeH="0" baseline="0" dirty="0">
                <a:ln>
                  <a:noFill/>
                </a:ln>
                <a:solidFill>
                  <a:srgbClr val="222223"/>
                </a:solidFill>
                <a:effectLst/>
                <a:uLnTx/>
                <a:uFillTx/>
                <a:latin typeface="Segoe UI"/>
                <a:ea typeface="+mn-ea"/>
                <a:cs typeface="+mn-cs"/>
              </a:rPr>
              <a:t>Baza: Oni koji ne dobijaju uvek fiskalni račun, i nikad ili retko ga traže (15% od ukupne ciljne populacije)</a:t>
            </a:r>
          </a:p>
        </p:txBody>
      </p:sp>
      <p:graphicFrame>
        <p:nvGraphicFramePr>
          <p:cNvPr id="11" name="Object 1">
            <a:extLst>
              <a:ext uri="{FF2B5EF4-FFF2-40B4-BE49-F238E27FC236}">
                <a16:creationId xmlns:a16="http://schemas.microsoft.com/office/drawing/2014/main" id="{66B50645-BC50-42FE-BBD1-2045E33D088A}"/>
              </a:ext>
            </a:extLst>
          </p:cNvPr>
          <p:cNvGraphicFramePr>
            <a:graphicFrameLocks/>
          </p:cNvGraphicFramePr>
          <p:nvPr>
            <p:extLst>
              <p:ext uri="{D42A27DB-BD31-4B8C-83A1-F6EECF244321}">
                <p14:modId xmlns:p14="http://schemas.microsoft.com/office/powerpoint/2010/main" val="2818142843"/>
              </p:ext>
            </p:extLst>
          </p:nvPr>
        </p:nvGraphicFramePr>
        <p:xfrm>
          <a:off x="4572000" y="1663288"/>
          <a:ext cx="4191000" cy="30734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a:extLst>
              <a:ext uri="{FF2B5EF4-FFF2-40B4-BE49-F238E27FC236}">
                <a16:creationId xmlns:a16="http://schemas.microsoft.com/office/drawing/2014/main" id="{377B474B-8399-4F4C-9A9F-5057129E3061}"/>
              </a:ext>
            </a:extLst>
          </p:cNvPr>
          <p:cNvSpPr txBox="1">
            <a:spLocks/>
          </p:cNvSpPr>
          <p:nvPr/>
        </p:nvSpPr>
        <p:spPr bwMode="gray">
          <a:xfrm>
            <a:off x="228598" y="4713840"/>
            <a:ext cx="3276598"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sr-Latn-RS" sz="900" b="0" i="1" dirty="0">
                <a:solidFill>
                  <a:schemeClr val="tx1"/>
                </a:solidFill>
              </a:rPr>
              <a:t>Zašto tražite fiskalni račun?  MOGUĆNOST VIŠE ODGOVORA </a:t>
            </a:r>
          </a:p>
          <a:p>
            <a:pPr marL="0" indent="0">
              <a:lnSpc>
                <a:spcPct val="100000"/>
              </a:lnSpc>
              <a:spcBef>
                <a:spcPts val="0"/>
              </a:spcBef>
              <a:spcAft>
                <a:spcPts val="0"/>
              </a:spcAft>
            </a:pPr>
            <a:r>
              <a:rPr lang="sr-Latn-RS" sz="900" b="0" dirty="0">
                <a:solidFill>
                  <a:schemeClr val="tx1"/>
                </a:solidFill>
              </a:rPr>
              <a:t>Baza: Oni koji ne dobijaju uvek fiskalni račun, ali ga uvek ili uglavnom traže (14% od ukupne ciljne populacije</a:t>
            </a:r>
            <a:r>
              <a:rPr lang="en-US" sz="900" b="0" dirty="0">
                <a:solidFill>
                  <a:schemeClr val="tx1"/>
                </a:solidFill>
              </a:rPr>
              <a:t>)</a:t>
            </a:r>
            <a:endParaRPr kumimoji="0" lang="sr-Latn-RS" sz="900" b="0" i="0" u="none" strike="noStrike" kern="1200" cap="none" spc="0" normalizeH="0" baseline="0" dirty="0">
              <a:ln>
                <a:noFill/>
              </a:ln>
              <a:solidFill>
                <a:srgbClr val="222223"/>
              </a:solidFill>
              <a:effectLst/>
              <a:uLnTx/>
              <a:uFillTx/>
              <a:latin typeface="Segoe UI"/>
              <a:ea typeface="+mn-ea"/>
              <a:cs typeface="+mn-cs"/>
            </a:endParaRPr>
          </a:p>
        </p:txBody>
      </p:sp>
      <p:sp>
        <p:nvSpPr>
          <p:cNvPr id="3" name="TextBox 2">
            <a:extLst>
              <a:ext uri="{FF2B5EF4-FFF2-40B4-BE49-F238E27FC236}">
                <a16:creationId xmlns:a16="http://schemas.microsoft.com/office/drawing/2014/main" id="{F51DEF84-3F76-41EE-9805-EAAE675D1482}"/>
              </a:ext>
            </a:extLst>
          </p:cNvPr>
          <p:cNvSpPr txBox="1"/>
          <p:nvPr/>
        </p:nvSpPr>
        <p:spPr>
          <a:xfrm>
            <a:off x="705729" y="1445332"/>
            <a:ext cx="3695703"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sr-Latn-RS" sz="1200" b="1" dirty="0">
                <a:solidFill>
                  <a:srgbClr val="007C82"/>
                </a:solidFill>
              </a:rPr>
              <a:t>RAZLOZI ZA TRAŽENJE FISKALNOG RAČUNA</a:t>
            </a:r>
            <a:endParaRPr lang="en-US" sz="1200" b="1" dirty="0">
              <a:solidFill>
                <a:srgbClr val="007C82"/>
              </a:solidFill>
            </a:endParaRPr>
          </a:p>
        </p:txBody>
      </p:sp>
      <p:sp>
        <p:nvSpPr>
          <p:cNvPr id="9" name="TextBox 8">
            <a:extLst>
              <a:ext uri="{FF2B5EF4-FFF2-40B4-BE49-F238E27FC236}">
                <a16:creationId xmlns:a16="http://schemas.microsoft.com/office/drawing/2014/main" id="{27CB86F9-57F5-46C0-8BD1-EE001AEA12F6}"/>
              </a:ext>
            </a:extLst>
          </p:cNvPr>
          <p:cNvSpPr txBox="1"/>
          <p:nvPr/>
        </p:nvSpPr>
        <p:spPr>
          <a:xfrm>
            <a:off x="4742569" y="1445332"/>
            <a:ext cx="4319957"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sr-Latn-RS" sz="1200" b="1" dirty="0">
                <a:solidFill>
                  <a:srgbClr val="9F1535"/>
                </a:solidFill>
              </a:rPr>
              <a:t>RAZLOZI PROTIV TRAŽENJA FISKALNOG RAČUNA</a:t>
            </a:r>
            <a:endParaRPr lang="en-US" sz="1200" b="1" dirty="0">
              <a:solidFill>
                <a:srgbClr val="9F1535"/>
              </a:solidFill>
            </a:endParaRPr>
          </a:p>
        </p:txBody>
      </p:sp>
      <p:graphicFrame>
        <p:nvGraphicFramePr>
          <p:cNvPr id="12" name="Chart 11">
            <a:extLst>
              <a:ext uri="{FF2B5EF4-FFF2-40B4-BE49-F238E27FC236}">
                <a16:creationId xmlns:a16="http://schemas.microsoft.com/office/drawing/2014/main" id="{1C09F53B-5CC9-4600-903C-42A3301656F6}"/>
              </a:ext>
            </a:extLst>
          </p:cNvPr>
          <p:cNvGraphicFramePr/>
          <p:nvPr>
            <p:extLst>
              <p:ext uri="{D42A27DB-BD31-4B8C-83A1-F6EECF244321}">
                <p14:modId xmlns:p14="http://schemas.microsoft.com/office/powerpoint/2010/main" val="3034273761"/>
              </p:ext>
            </p:extLst>
          </p:nvPr>
        </p:nvGraphicFramePr>
        <p:xfrm>
          <a:off x="203304" y="1854937"/>
          <a:ext cx="4198129" cy="2814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97019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381B789-2AB1-44FF-B548-610C76D36241}"/>
              </a:ext>
            </a:extLst>
          </p:cNvPr>
          <p:cNvGraphicFramePr>
            <a:graphicFrameLocks noGrp="1"/>
          </p:cNvGraphicFramePr>
          <p:nvPr>
            <p:extLst>
              <p:ext uri="{D42A27DB-BD31-4B8C-83A1-F6EECF244321}">
                <p14:modId xmlns:p14="http://schemas.microsoft.com/office/powerpoint/2010/main" val="352631115"/>
              </p:ext>
            </p:extLst>
          </p:nvPr>
        </p:nvGraphicFramePr>
        <p:xfrm>
          <a:off x="201015" y="1405923"/>
          <a:ext cx="8541489" cy="2331654"/>
        </p:xfrm>
        <a:graphic>
          <a:graphicData uri="http://schemas.openxmlformats.org/drawingml/2006/table">
            <a:tbl>
              <a:tblPr/>
              <a:tblGrid>
                <a:gridCol w="3117211">
                  <a:extLst>
                    <a:ext uri="{9D8B030D-6E8A-4147-A177-3AD203B41FA5}">
                      <a16:colId xmlns:a16="http://schemas.microsoft.com/office/drawing/2014/main" val="1472277998"/>
                    </a:ext>
                  </a:extLst>
                </a:gridCol>
                <a:gridCol w="5424278">
                  <a:extLst>
                    <a:ext uri="{9D8B030D-6E8A-4147-A177-3AD203B41FA5}">
                      <a16:colId xmlns:a16="http://schemas.microsoft.com/office/drawing/2014/main" val="3694840290"/>
                    </a:ext>
                  </a:extLst>
                </a:gridCol>
              </a:tblGrid>
              <a:tr h="392743">
                <a:tc>
                  <a:txBody>
                    <a:bodyPr/>
                    <a:lstStyle/>
                    <a:p>
                      <a:pPr algn="ctr" rtl="0" fontAlgn="ctr"/>
                      <a:r>
                        <a:rPr lang="sr-Latn-RS" sz="1100" b="1" dirty="0">
                          <a:latin typeface="Segoe UI" panose="020B0502040204020203" pitchFamily="34" charset="0"/>
                          <a:cs typeface="Segoe UI" panose="020B0502040204020203" pitchFamily="34" charset="0"/>
                        </a:rPr>
                        <a:t>Trajanje prikupljanja podataka</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222223"/>
                          </a:solidFill>
                          <a:effectLst/>
                          <a:latin typeface="Segoe UI" panose="020B0502040204020203" pitchFamily="34" charset="0"/>
                          <a:ea typeface="+mn-ea"/>
                          <a:cs typeface="+mn-cs"/>
                        </a:rPr>
                        <a:t>20-2</a:t>
                      </a:r>
                      <a:r>
                        <a:rPr lang="sr-Latn-RS" sz="1200" b="0" i="0" u="none" strike="noStrike" kern="1200" dirty="0">
                          <a:solidFill>
                            <a:srgbClr val="222223"/>
                          </a:solidFill>
                          <a:effectLst/>
                          <a:latin typeface="Segoe UI" panose="020B0502040204020203" pitchFamily="34" charset="0"/>
                          <a:ea typeface="+mn-ea"/>
                          <a:cs typeface="+mn-cs"/>
                        </a:rPr>
                        <a:t>7</a:t>
                      </a:r>
                      <a:r>
                        <a:rPr lang="en-US" sz="1200" b="0" i="0" u="none" strike="noStrike" kern="1200" dirty="0">
                          <a:solidFill>
                            <a:srgbClr val="222223"/>
                          </a:solidFill>
                          <a:effectLst/>
                          <a:latin typeface="Segoe UI" panose="020B0502040204020203" pitchFamily="34" charset="0"/>
                          <a:ea typeface="+mn-ea"/>
                          <a:cs typeface="+mn-cs"/>
                        </a:rPr>
                        <a:t>.02.2022.</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2367171516"/>
                  </a:ext>
                </a:extLst>
              </a:tr>
              <a:tr h="445096">
                <a:tc>
                  <a:txBody>
                    <a:bodyPr/>
                    <a:lstStyle/>
                    <a:p>
                      <a:pPr algn="ctr" rtl="0" fontAlgn="ctr"/>
                      <a:r>
                        <a:rPr lang="sr-Latn-RS" sz="1100" b="1" dirty="0">
                          <a:latin typeface="Segoe UI" panose="020B0502040204020203" pitchFamily="34" charset="0"/>
                          <a:cs typeface="Segoe UI" panose="020B0502040204020203" pitchFamily="34" charset="0"/>
                        </a:rPr>
                        <a:t>Uzorački okvir:</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Nacionalno reprezentativni uzorak, populacije Srbije 18</a:t>
                      </a:r>
                      <a:r>
                        <a:rPr lang="en-US" sz="1000" b="0" i="0" u="none" strike="noStrike" kern="1200" dirty="0">
                          <a:solidFill>
                            <a:srgbClr val="222223"/>
                          </a:solidFill>
                          <a:effectLst/>
                          <a:latin typeface="Segoe UI" panose="020B0502040204020203" pitchFamily="34" charset="0"/>
                          <a:ea typeface="+mn-ea"/>
                          <a:cs typeface="+mn-cs"/>
                        </a:rPr>
                        <a:t>+</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3289683609"/>
                  </a:ext>
                </a:extLst>
              </a:tr>
              <a:tr h="242260">
                <a:tc>
                  <a:txBody>
                    <a:bodyPr/>
                    <a:lstStyle/>
                    <a:p>
                      <a:pPr algn="ctr" rtl="0" fontAlgn="ctr"/>
                      <a:r>
                        <a:rPr lang="sr-Latn-RS" sz="1100" b="1" dirty="0">
                          <a:latin typeface="Segoe UI" panose="020B0502040204020203" pitchFamily="34" charset="0"/>
                          <a:cs typeface="Segoe UI" panose="020B0502040204020203" pitchFamily="34" charset="0"/>
                        </a:rPr>
                        <a:t>Veličina uzorka:</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222223"/>
                          </a:solidFill>
                          <a:effectLst/>
                          <a:latin typeface="Segoe UI" panose="020B0502040204020203" pitchFamily="34" charset="0"/>
                          <a:ea typeface="+mn-ea"/>
                          <a:cs typeface="+mn-cs"/>
                        </a:rPr>
                        <a:t>1009</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511590553"/>
                  </a:ext>
                </a:extLst>
              </a:tr>
              <a:tr h="492118">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100" b="1" i="0" u="none" strike="noStrike" dirty="0">
                          <a:solidFill>
                            <a:srgbClr val="222223"/>
                          </a:solidFill>
                          <a:effectLst/>
                          <a:latin typeface="Segoe UI" panose="020B0502040204020203" pitchFamily="34" charset="0"/>
                          <a:cs typeface="Segoe UI" panose="020B0502040204020203" pitchFamily="34" charset="0"/>
                        </a:rPr>
                        <a:t>Tip uzorka:</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Dvoetapni slučajan reprezentativni stratifikovani uzorak</a:t>
                      </a:r>
                    </a:p>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Stratumi: geografski regioni i tip naselja</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3366169541"/>
                  </a:ext>
                </a:extLst>
              </a:tr>
              <a:tr h="408642">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100" b="1" i="0" u="none" strike="noStrike" dirty="0">
                          <a:solidFill>
                            <a:srgbClr val="222223"/>
                          </a:solidFill>
                          <a:effectLst/>
                          <a:latin typeface="Segoe UI" panose="020B0502040204020203" pitchFamily="34" charset="0"/>
                          <a:cs typeface="Segoe UI" panose="020B0502040204020203" pitchFamily="34" charset="0"/>
                        </a:rPr>
                        <a:t>Poststratifikacija uzorka:</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pl-PL" sz="1000" b="0" i="0" u="none" strike="noStrike" kern="1200" dirty="0">
                          <a:solidFill>
                            <a:srgbClr val="222223"/>
                          </a:solidFill>
                          <a:effectLst/>
                          <a:latin typeface="Segoe UI" panose="020B0502040204020203" pitchFamily="34" charset="0"/>
                          <a:ea typeface="+mn-ea"/>
                          <a:cs typeface="+mn-cs"/>
                        </a:rPr>
                        <a:t>Po polu, godinama, regionu i tipu naselja</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1664192743"/>
                  </a:ext>
                </a:extLst>
              </a:tr>
              <a:tr h="350795">
                <a:tc>
                  <a:txBody>
                    <a:bodyPr/>
                    <a:lstStyle/>
                    <a:p>
                      <a:pPr algn="ctr" rtl="0" fontAlgn="ctr"/>
                      <a:r>
                        <a:rPr lang="sr-Latn-RS" sz="1100" b="1" i="0" u="none" strike="noStrike" dirty="0">
                          <a:solidFill>
                            <a:srgbClr val="222223"/>
                          </a:solidFill>
                          <a:effectLst/>
                          <a:latin typeface="Segoe UI" panose="020B0502040204020203" pitchFamily="34" charset="0"/>
                        </a:rPr>
                        <a:t>Metod prikupljanja podataka</a:t>
                      </a:r>
                      <a:endParaRPr lang="en-US" sz="1100" b="1" i="0" u="none" strike="noStrike" dirty="0">
                        <a:solidFill>
                          <a:srgbClr val="222223"/>
                        </a:solidFill>
                        <a:effectLst/>
                        <a:latin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050" b="0" i="0" u="none" strike="noStrike" kern="1200" dirty="0">
                          <a:solidFill>
                            <a:srgbClr val="222223"/>
                          </a:solidFill>
                          <a:effectLst/>
                          <a:latin typeface="Segoe UI" panose="020B0502040204020203" pitchFamily="34" charset="0"/>
                          <a:ea typeface="+mn-ea"/>
                          <a:cs typeface="+mn-cs"/>
                        </a:rPr>
                        <a:t>Mix mode (</a:t>
                      </a:r>
                      <a:r>
                        <a:rPr lang="sr-Latn-RS" sz="1050" b="0" i="0" u="none" strike="noStrike" kern="1200" dirty="0">
                          <a:solidFill>
                            <a:srgbClr val="222223"/>
                          </a:solidFill>
                          <a:effectLst/>
                          <a:latin typeface="Segoe UI" panose="020B0502040204020203" pitchFamily="34" charset="0"/>
                          <a:ea typeface="+mn-ea"/>
                          <a:cs typeface="+mn-cs"/>
                        </a:rPr>
                        <a:t>CATI + online</a:t>
                      </a:r>
                      <a:r>
                        <a:rPr lang="en-US" sz="1050" b="0" i="0" u="none" strike="noStrike" kern="1200" dirty="0">
                          <a:solidFill>
                            <a:srgbClr val="222223"/>
                          </a:solidFill>
                          <a:effectLst/>
                          <a:latin typeface="Segoe UI" panose="020B0502040204020203" pitchFamily="34" charset="0"/>
                          <a:ea typeface="+mn-ea"/>
                          <a:cs typeface="+mn-cs"/>
                        </a:rPr>
                        <a:t>)</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15401465"/>
                  </a:ext>
                </a:extLst>
              </a:tr>
            </a:tbl>
          </a:graphicData>
        </a:graphic>
      </p:graphicFrame>
      <p:sp>
        <p:nvSpPr>
          <p:cNvPr id="45" name="Title 3">
            <a:extLst>
              <a:ext uri="{FF2B5EF4-FFF2-40B4-BE49-F238E27FC236}">
                <a16:creationId xmlns:a16="http://schemas.microsoft.com/office/drawing/2014/main" id="{94A0C425-767A-41AC-8521-9AFD3EE9B064}"/>
              </a:ext>
            </a:extLst>
          </p:cNvPr>
          <p:cNvSpPr txBox="1">
            <a:spLocks/>
          </p:cNvSpPr>
          <p:nvPr/>
        </p:nvSpPr>
        <p:spPr bwMode="gray">
          <a:xfrm>
            <a:off x="178981" y="107696"/>
            <a:ext cx="8077200" cy="383794"/>
          </a:xfrm>
          <a:prstGeom prst="rect">
            <a:avLst/>
          </a:prstGeom>
          <a:solidFill>
            <a:srgbClr val="007C82"/>
          </a:solidFill>
        </p:spPr>
        <p:txBody>
          <a:bodyPr wrap="square" lIns="56319" tIns="12241" rIns="56319" bIns="12241" rtlCol="0" anchor="ctr">
            <a:spAutoFit/>
          </a:bodyPr>
          <a:lstStyle>
            <a:lvl1pPr algn="l" defTabSz="715269" rtl="0" eaLnBrk="1" latinLnBrk="0" hangingPunct="1">
              <a:lnSpc>
                <a:spcPts val="2789"/>
              </a:lnSpc>
              <a:spcBef>
                <a:spcPts val="0"/>
              </a:spcBef>
              <a:buNone/>
              <a:defRPr lang="en-GB" sz="2400" b="1" kern="1200">
                <a:solidFill>
                  <a:schemeClr val="bg1"/>
                </a:solidFill>
                <a:latin typeface="+mj-lt"/>
                <a:ea typeface="+mn-ea"/>
                <a:cs typeface="+mn-cs"/>
              </a:defRPr>
            </a:lvl1pPr>
          </a:lstStyle>
          <a:p>
            <a:pPr marL="0" marR="0" lvl="0" indent="0" algn="l" defTabSz="715269" rtl="0" eaLnBrk="1" fontAlgn="auto" latinLnBrk="0" hangingPunct="1">
              <a:lnSpc>
                <a:spcPts val="2789"/>
              </a:lnSpc>
              <a:spcBef>
                <a:spcPts val="0"/>
              </a:spcBef>
              <a:spcAft>
                <a:spcPts val="0"/>
              </a:spcAft>
              <a:buClrTx/>
              <a:buSzTx/>
              <a:buFontTx/>
              <a:buNone/>
              <a:tabLst/>
              <a:defRPr/>
            </a:pPr>
            <a:r>
              <a:rPr kumimoji="0" lang="sr-Latn-RS" sz="2400" b="1" i="0" u="none" strike="noStrike" kern="1200" cap="none" spc="0" normalizeH="0" baseline="0" noProof="0" dirty="0">
                <a:ln>
                  <a:noFill/>
                </a:ln>
                <a:solidFill>
                  <a:sysClr val="window" lastClr="FFFFFF"/>
                </a:solidFill>
                <a:effectLst/>
                <a:uLnTx/>
                <a:uFillTx/>
                <a:latin typeface="Segoe UI"/>
                <a:ea typeface="+mn-ea"/>
                <a:cs typeface="+mn-cs"/>
              </a:rPr>
              <a:t>METODOLOGIJA</a:t>
            </a:r>
            <a:endParaRPr kumimoji="0" lang="en-US" sz="2400" b="1" i="0" u="none" strike="noStrike" kern="1200" cap="none" spc="0" normalizeH="0" baseline="0" noProof="0" dirty="0">
              <a:ln>
                <a:noFill/>
              </a:ln>
              <a:solidFill>
                <a:sysClr val="window" lastClr="FFFFFF"/>
              </a:solidFill>
              <a:effectLst/>
              <a:uLnTx/>
              <a:uFillTx/>
              <a:latin typeface="Segoe UI"/>
              <a:ea typeface="+mn-ea"/>
              <a:cs typeface="+mn-cs"/>
            </a:endParaRPr>
          </a:p>
        </p:txBody>
      </p:sp>
    </p:spTree>
    <p:extLst>
      <p:ext uri="{BB962C8B-B14F-4D97-AF65-F5344CB8AC3E}">
        <p14:creationId xmlns:p14="http://schemas.microsoft.com/office/powerpoint/2010/main" val="307258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2690"/>
            <a:ext cx="7696198" cy="352118"/>
          </a:xfrm>
          <a:solidFill>
            <a:srgbClr val="007681"/>
          </a:solidFill>
        </p:spPr>
        <p:txBody>
          <a:bodyPr wrap="square" lIns="56319" tIns="12241" rIns="56319" bIns="12241" rtlCol="0" anchor="ctr">
            <a:spAutoFit/>
          </a:bodyPr>
          <a:lstStyle/>
          <a:p>
            <a:r>
              <a:rPr lang="sr-Latn-RS" sz="2000" dirty="0"/>
              <a:t>Spremnost na prijavu prodavca ukoliko ne izda fiskalni račun</a:t>
            </a:r>
            <a:endParaRPr lang="en-US" sz="20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31495" y="4606252"/>
            <a:ext cx="8112641"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Da li biste prijavili prodavca ukoliko Vam ne izda fiskalni račun?</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Većina građana Srbije (63%), izjavljuje da ne bi prijavili prodavca, ukoliko ne izda fiskalni račun. </a:t>
            </a:r>
          </a:p>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S druge strane, skoro trećina građana iskazuje spremnost da prijave prodavca za neizdavanje fiskalnog računa. Stariji građani, kao i oni sa nižim obrazovanjem su nešto spremniji od ostalih da prijave prodavca u tom slučaju.</a:t>
            </a:r>
            <a:r>
              <a:rPr lang="en-US" sz="1300" dirty="0">
                <a:solidFill>
                  <a:srgbClr val="222223"/>
                </a:solidFill>
                <a:latin typeface="Segoe UI"/>
              </a:rPr>
              <a:t> </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0" name="Chart 9">
            <a:extLst>
              <a:ext uri="{FF2B5EF4-FFF2-40B4-BE49-F238E27FC236}">
                <a16:creationId xmlns:a16="http://schemas.microsoft.com/office/drawing/2014/main" id="{BABC4791-F4E0-4016-BB92-311DBF871BEF}"/>
              </a:ext>
            </a:extLst>
          </p:cNvPr>
          <p:cNvGraphicFramePr/>
          <p:nvPr>
            <p:extLst>
              <p:ext uri="{D42A27DB-BD31-4B8C-83A1-F6EECF244321}">
                <p14:modId xmlns:p14="http://schemas.microsoft.com/office/powerpoint/2010/main" val="3548465424"/>
              </p:ext>
            </p:extLst>
          </p:nvPr>
        </p:nvGraphicFramePr>
        <p:xfrm>
          <a:off x="1409785" y="1423397"/>
          <a:ext cx="6324430" cy="303580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9F7D37D-16E1-4C64-857F-F3BA00E17068}"/>
              </a:ext>
            </a:extLst>
          </p:cNvPr>
          <p:cNvSpPr txBox="1"/>
          <p:nvPr/>
        </p:nvSpPr>
        <p:spPr>
          <a:xfrm>
            <a:off x="320862" y="4795821"/>
            <a:ext cx="4572000" cy="230832"/>
          </a:xfrm>
          <a:prstGeom prst="rect">
            <a:avLst/>
          </a:prstGeom>
          <a:noFill/>
        </p:spPr>
        <p:txBody>
          <a:bodyPr wrap="square">
            <a:sp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kumimoji="0" lang="sr-Latn-RS" sz="900" b="0" i="0" u="none" strike="noStrike" kern="1200" cap="none" spc="0" normalizeH="0" baseline="0">
                <a:ln>
                  <a:noFill/>
                </a:ln>
                <a:solidFill>
                  <a:srgbClr val="222223"/>
                </a:solidFill>
                <a:effectLst/>
                <a:uLnTx/>
                <a:uFillTx/>
                <a:latin typeface="Segoe UI"/>
                <a:ea typeface="+mn-ea"/>
                <a:cs typeface="+mn-cs"/>
              </a:rPr>
              <a:t>Baza: Ukupna ciljna populacija</a:t>
            </a:r>
          </a:p>
        </p:txBody>
      </p:sp>
    </p:spTree>
    <p:extLst>
      <p:ext uri="{BB962C8B-B14F-4D97-AF65-F5344CB8AC3E}">
        <p14:creationId xmlns:p14="http://schemas.microsoft.com/office/powerpoint/2010/main" val="17607673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2690"/>
            <a:ext cx="7696198" cy="352118"/>
          </a:xfrm>
          <a:solidFill>
            <a:srgbClr val="007681"/>
          </a:solidFill>
        </p:spPr>
        <p:txBody>
          <a:bodyPr wrap="square" lIns="56319" tIns="12241" rIns="56319" bIns="12241" rtlCol="0" anchor="ctr">
            <a:spAutoFit/>
          </a:bodyPr>
          <a:lstStyle/>
          <a:p>
            <a:r>
              <a:rPr lang="sr-Latn-RS" sz="2000" dirty="0"/>
              <a:t>Nagradne igre – doprinos u suzbijanju sive ekonomije</a:t>
            </a:r>
            <a:endParaRPr lang="en-US" sz="20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31495" y="4606252"/>
            <a:ext cx="8112641"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Da li smatrate da nagradne igre poput 'Uzmi račun i pobedi' doprinose smanjenju sive ekonomije?</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Nešto više od polovin</a:t>
            </a:r>
            <a:r>
              <a:rPr lang="sr-Latn-RS" sz="1300" dirty="0">
                <a:solidFill>
                  <a:srgbClr val="222223"/>
                </a:solidFill>
                <a:latin typeface="Segoe UI"/>
              </a:rPr>
              <a:t>e građana Srbije smatra da nagradne igre mogu da doprinesu smanjenju sive ekonomije. S druge strane, trećina građana deli suprotno mišljenje. Beograđani češće od ostalih izražavaju sumnju da nagradne igre mogu pozitivno uticati na obim sive ekonomije.  </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0" name="Chart 9">
            <a:extLst>
              <a:ext uri="{FF2B5EF4-FFF2-40B4-BE49-F238E27FC236}">
                <a16:creationId xmlns:a16="http://schemas.microsoft.com/office/drawing/2014/main" id="{BABC4791-F4E0-4016-BB92-311DBF871BEF}"/>
              </a:ext>
            </a:extLst>
          </p:cNvPr>
          <p:cNvGraphicFramePr/>
          <p:nvPr>
            <p:extLst>
              <p:ext uri="{D42A27DB-BD31-4B8C-83A1-F6EECF244321}">
                <p14:modId xmlns:p14="http://schemas.microsoft.com/office/powerpoint/2010/main" val="1264599294"/>
              </p:ext>
            </p:extLst>
          </p:nvPr>
        </p:nvGraphicFramePr>
        <p:xfrm>
          <a:off x="546032" y="1550009"/>
          <a:ext cx="7378768" cy="281793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9F7D37D-16E1-4C64-857F-F3BA00E17068}"/>
              </a:ext>
            </a:extLst>
          </p:cNvPr>
          <p:cNvSpPr txBox="1"/>
          <p:nvPr/>
        </p:nvSpPr>
        <p:spPr>
          <a:xfrm>
            <a:off x="320862" y="4795821"/>
            <a:ext cx="4572000" cy="230832"/>
          </a:xfrm>
          <a:prstGeom prst="rect">
            <a:avLst/>
          </a:prstGeom>
          <a:noFill/>
        </p:spPr>
        <p:txBody>
          <a:bodyPr wrap="square">
            <a:sp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kumimoji="0" lang="sr-Latn-RS" sz="900" b="0" i="0" u="none" strike="noStrike" kern="1200" cap="none" spc="0" normalizeH="0" baseline="0">
                <a:ln>
                  <a:noFill/>
                </a:ln>
                <a:solidFill>
                  <a:srgbClr val="222223"/>
                </a:solidFill>
                <a:effectLst/>
                <a:uLnTx/>
                <a:uFillTx/>
                <a:latin typeface="Segoe UI"/>
                <a:ea typeface="+mn-ea"/>
                <a:cs typeface="+mn-cs"/>
              </a:rPr>
              <a:t>Baza: Ukupna ciljna populacija</a:t>
            </a:r>
          </a:p>
        </p:txBody>
      </p:sp>
    </p:spTree>
    <p:extLst>
      <p:ext uri="{BB962C8B-B14F-4D97-AF65-F5344CB8AC3E}">
        <p14:creationId xmlns:p14="http://schemas.microsoft.com/office/powerpoint/2010/main" val="24477036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31CBF6-6820-400F-99FB-CB85350AC6B8}"/>
              </a:ext>
            </a:extLst>
          </p:cNvPr>
          <p:cNvSpPr>
            <a:spLocks noGrp="1"/>
          </p:cNvSpPr>
          <p:nvPr>
            <p:ph type="title"/>
          </p:nvPr>
        </p:nvSpPr>
        <p:spPr>
          <a:xfrm>
            <a:off x="570100" y="1047750"/>
            <a:ext cx="8003800" cy="913770"/>
          </a:xfrm>
        </p:spPr>
        <p:txBody>
          <a:bodyPr wrap="square" anchor="ctr">
            <a:normAutofit/>
          </a:bodyPr>
          <a:lstStyle/>
          <a:p>
            <a:pPr algn="l"/>
            <a:r>
              <a:rPr lang="sr-Latn-RS" sz="2900" dirty="0"/>
              <a:t>BEZGOTOVINSKO PLAĆANJE</a:t>
            </a:r>
            <a:endParaRPr lang="en-US" sz="2900" dirty="0"/>
          </a:p>
        </p:txBody>
      </p:sp>
      <p:pic>
        <p:nvPicPr>
          <p:cNvPr id="5" name="Picture 2">
            <a:extLst>
              <a:ext uri="{FF2B5EF4-FFF2-40B4-BE49-F238E27FC236}">
                <a16:creationId xmlns:a16="http://schemas.microsoft.com/office/drawing/2014/main" id="{21FE1F65-9615-4F1A-B66A-159B12E2A41B}"/>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4437" b="24437"/>
          <a:stretch>
            <a:fillRect/>
          </a:stretch>
        </p:blipFill>
        <p:spPr bwMode="auto">
          <a:xfrm>
            <a:off x="122238" y="2914650"/>
            <a:ext cx="8894762" cy="21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921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0DBE74C9-2F71-48D5-ACE6-012D56D54F96}"/>
              </a:ext>
            </a:extLst>
          </p:cNvPr>
          <p:cNvSpPr txBox="1">
            <a:spLocks/>
          </p:cNvSpPr>
          <p:nvPr/>
        </p:nvSpPr>
        <p:spPr bwMode="gray">
          <a:xfrm>
            <a:off x="4800600" y="4568794"/>
            <a:ext cx="2590800"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it-IT" sz="900" b="0" i="1" u="none" strike="noStrike" kern="1200" cap="none" spc="0" normalizeH="0" baseline="0" noProof="0" dirty="0">
                <a:ln>
                  <a:noFill/>
                </a:ln>
                <a:solidFill>
                  <a:srgbClr val="222223"/>
                </a:solidFill>
                <a:effectLst/>
                <a:uLnTx/>
                <a:uFillTx/>
                <a:latin typeface="Segoe UI"/>
                <a:ea typeface="+mn-ea"/>
                <a:cs typeface="+mn-cs"/>
              </a:rPr>
              <a:t>Iz kog razloga?</a:t>
            </a:r>
            <a:r>
              <a:rPr kumimoji="0" lang="sr-Latn-RS" sz="900" b="0" i="1" u="none" strike="noStrike" kern="1200" cap="none" spc="0" normalizeH="0" baseline="0" noProof="0" dirty="0">
                <a:ln>
                  <a:noFill/>
                </a:ln>
                <a:solidFill>
                  <a:srgbClr val="222223"/>
                </a:solidFill>
                <a:effectLst/>
                <a:uLnTx/>
                <a:uFillTx/>
                <a:latin typeface="Segoe UI"/>
                <a:ea typeface="+mn-ea"/>
                <a:cs typeface="+mn-cs"/>
              </a:rPr>
              <a:t> JEDAN ODGOVOR</a:t>
            </a:r>
            <a:endParaRPr kumimoji="0" lang="it-IT" sz="900" b="0" i="1" u="none" strike="noStrike" kern="1200" cap="none" spc="0" normalizeH="0" baseline="0" noProof="0" dirty="0">
              <a:ln>
                <a:noFill/>
              </a:ln>
              <a:solidFill>
                <a:srgbClr val="222223"/>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C6846841-D236-4141-8771-8FA1B0D5740E}"/>
              </a:ext>
            </a:extLst>
          </p:cNvPr>
          <p:cNvSpPr txBox="1"/>
          <p:nvPr/>
        </p:nvSpPr>
        <p:spPr bwMode="gray">
          <a:xfrm>
            <a:off x="4786695" y="4766412"/>
            <a:ext cx="2819400"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Oni koji ne koriste bezgotovinsko plaćanje (47% od ukupne ciljne populacije) </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24" name="Chart 23">
            <a:extLst>
              <a:ext uri="{FF2B5EF4-FFF2-40B4-BE49-F238E27FC236}">
                <a16:creationId xmlns:a16="http://schemas.microsoft.com/office/drawing/2014/main" id="{8E312DAF-7B1F-498D-8975-0B38B6F6C27F}"/>
              </a:ext>
            </a:extLst>
          </p:cNvPr>
          <p:cNvGraphicFramePr/>
          <p:nvPr>
            <p:extLst>
              <p:ext uri="{D42A27DB-BD31-4B8C-83A1-F6EECF244321}">
                <p14:modId xmlns:p14="http://schemas.microsoft.com/office/powerpoint/2010/main" val="852661378"/>
              </p:ext>
            </p:extLst>
          </p:nvPr>
        </p:nvGraphicFramePr>
        <p:xfrm>
          <a:off x="4539460" y="1397629"/>
          <a:ext cx="4200173" cy="317116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166881"/>
            <a:ext cx="5638798" cy="383794"/>
          </a:xfrm>
          <a:solidFill>
            <a:srgbClr val="007681"/>
          </a:solidFill>
        </p:spPr>
        <p:txBody>
          <a:bodyPr wrap="square" lIns="56319" tIns="12241" rIns="56319" bIns="12241" rtlCol="0" anchor="ctr">
            <a:spAutoFit/>
          </a:bodyPr>
          <a:lstStyle/>
          <a:p>
            <a:r>
              <a:rPr lang="sr-Latn-RS" dirty="0"/>
              <a:t>Korišćenje bezgotovinskog plaćanja</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14304" y="4651917"/>
            <a:ext cx="2819399" cy="138499"/>
          </a:xfrm>
          <a:noFill/>
        </p:spPr>
        <p:txBody>
          <a:bodyPr vert="horz" wrap="square" lIns="48965" tIns="0" rIns="48965" bIns="0" rtlCol="0" anchor="ctr">
            <a:spAutoFit/>
          </a:bodyPr>
          <a:lstStyle/>
          <a:p>
            <a:pPr marL="0" indent="0">
              <a:lnSpc>
                <a:spcPct val="100000"/>
              </a:lnSpc>
              <a:spcBef>
                <a:spcPts val="0"/>
              </a:spcBef>
              <a:spcAft>
                <a:spcPts val="0"/>
              </a:spcAft>
            </a:pPr>
            <a:r>
              <a:rPr lang="it-IT" sz="900" b="0" i="1" dirty="0">
                <a:solidFill>
                  <a:schemeClr val="tx1"/>
                </a:solidFill>
              </a:rPr>
              <a:t>Da li koristite neku vrstu bezgotovinskog plaćanja?</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fontScale="925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200" b="0" i="0" u="none" strike="noStrike" kern="1200" cap="none" spc="0" normalizeH="0" baseline="0" noProof="0" dirty="0">
                <a:ln>
                  <a:noFill/>
                </a:ln>
                <a:solidFill>
                  <a:srgbClr val="222223"/>
                </a:solidFill>
                <a:effectLst/>
                <a:uLnTx/>
                <a:uFillTx/>
                <a:latin typeface="Segoe UI"/>
                <a:ea typeface="+mn-ea"/>
                <a:cs typeface="+mn-cs"/>
              </a:rPr>
              <a:t>Svaki drugi građanin Srbije, izjavljuje da koristi neku vrstu bezgotovinskog plaćanja. Ovaj način plaćanja, nešto češće koriste stanovnici gradskih naselja, iz beogradskog regiona, zaposleni, visokoobrazovani i uzrasta 30-39 godina.  Oni koji ne koriste bezgotovinsko plaćanje, kao razloge za to najčešće navode da im je lakše da plaćaju gotovinom, kao i da nemaju platnu karticu.</a:t>
            </a:r>
            <a:endParaRPr kumimoji="0" lang="en-US" sz="12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8DAF0690-E613-4704-A996-0ED7AF7C9842}"/>
              </a:ext>
            </a:extLst>
          </p:cNvPr>
          <p:cNvSpPr txBox="1"/>
          <p:nvPr/>
        </p:nvSpPr>
        <p:spPr bwMode="gray">
          <a:xfrm>
            <a:off x="314305" y="4787007"/>
            <a:ext cx="2819400"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cxnSp>
        <p:nvCxnSpPr>
          <p:cNvPr id="18" name="Straight Connector 17">
            <a:extLst>
              <a:ext uri="{FF2B5EF4-FFF2-40B4-BE49-F238E27FC236}">
                <a16:creationId xmlns:a16="http://schemas.microsoft.com/office/drawing/2014/main" id="{5F9DA4BE-C0BC-4A08-909A-E2FA4FC2D655}"/>
              </a:ext>
            </a:extLst>
          </p:cNvPr>
          <p:cNvCxnSpPr>
            <a:cxnSpLocks/>
          </p:cNvCxnSpPr>
          <p:nvPr/>
        </p:nvCxnSpPr>
        <p:spPr>
          <a:xfrm>
            <a:off x="4267200" y="1428750"/>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889E89E0-12E0-438F-913B-9FA4C9115F62}"/>
              </a:ext>
            </a:extLst>
          </p:cNvPr>
          <p:cNvGraphicFramePr/>
          <p:nvPr>
            <p:extLst>
              <p:ext uri="{D42A27DB-BD31-4B8C-83A1-F6EECF244321}">
                <p14:modId xmlns:p14="http://schemas.microsoft.com/office/powerpoint/2010/main" val="3207558570"/>
              </p:ext>
            </p:extLst>
          </p:nvPr>
        </p:nvGraphicFramePr>
        <p:xfrm>
          <a:off x="404361" y="1581150"/>
          <a:ext cx="3649843" cy="2849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16620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192517"/>
            <a:ext cx="7315198" cy="383794"/>
          </a:xfrm>
          <a:solidFill>
            <a:srgbClr val="007681"/>
          </a:solidFill>
        </p:spPr>
        <p:txBody>
          <a:bodyPr wrap="square" lIns="56319" tIns="12241" rIns="56319" bIns="12241" rtlCol="0" anchor="ctr">
            <a:spAutoFit/>
          </a:bodyPr>
          <a:lstStyle/>
          <a:p>
            <a:r>
              <a:rPr lang="sr-Latn-RS" dirty="0"/>
              <a:t>Motivatori za korišćenje bezgotovinskog plaćanja</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69359" y="4657322"/>
            <a:ext cx="8112641"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Šta bi vas </a:t>
            </a:r>
            <a:r>
              <a:rPr lang="en-US" sz="900" b="0" i="1" dirty="0">
                <a:solidFill>
                  <a:schemeClr val="tx1"/>
                </a:solidFill>
              </a:rPr>
              <a:t>najvi</a:t>
            </a:r>
            <a:r>
              <a:rPr lang="sr-Latn-RS" sz="900" b="0" i="1" dirty="0">
                <a:solidFill>
                  <a:schemeClr val="tx1"/>
                </a:solidFill>
              </a:rPr>
              <a:t>š</a:t>
            </a:r>
            <a:r>
              <a:rPr lang="en-US" sz="900" b="0" i="1" dirty="0">
                <a:solidFill>
                  <a:schemeClr val="tx1"/>
                </a:solidFill>
              </a:rPr>
              <a:t>e </a:t>
            </a:r>
            <a:r>
              <a:rPr lang="pl-PL" sz="900" b="0" i="1" dirty="0">
                <a:solidFill>
                  <a:schemeClr val="tx1"/>
                </a:solidFill>
              </a:rPr>
              <a:t>motivisalo da češće koristite bezgotovinske načine plaćanja?</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Skoro polovina građana Srbije izjavljuje da ne postoji ništa što bi ih motivisalo da češće koriste bezgotovinske načine plaćanja. Ipak, svaki treći građanin izjavljuje da bi popusti u prodavnicama bili dobar podsticaj za učestalije korišćenje ovog načina plaćanja. Ostali razlozi se značajno ređe pominju. </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0" name="Chart 9">
            <a:extLst>
              <a:ext uri="{FF2B5EF4-FFF2-40B4-BE49-F238E27FC236}">
                <a16:creationId xmlns:a16="http://schemas.microsoft.com/office/drawing/2014/main" id="{BABC4791-F4E0-4016-BB92-311DBF871BEF}"/>
              </a:ext>
            </a:extLst>
          </p:cNvPr>
          <p:cNvGraphicFramePr/>
          <p:nvPr>
            <p:extLst>
              <p:ext uri="{D42A27DB-BD31-4B8C-83A1-F6EECF244321}">
                <p14:modId xmlns:p14="http://schemas.microsoft.com/office/powerpoint/2010/main" val="3081343950"/>
              </p:ext>
            </p:extLst>
          </p:nvPr>
        </p:nvGraphicFramePr>
        <p:xfrm>
          <a:off x="1066800" y="1414849"/>
          <a:ext cx="6705600" cy="31381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9F7D37D-16E1-4C64-857F-F3BA00E17068}"/>
              </a:ext>
            </a:extLst>
          </p:cNvPr>
          <p:cNvSpPr txBox="1"/>
          <p:nvPr/>
        </p:nvSpPr>
        <p:spPr>
          <a:xfrm>
            <a:off x="228602" y="4795821"/>
            <a:ext cx="4572000" cy="230832"/>
          </a:xfrm>
          <a:prstGeom prst="rect">
            <a:avLst/>
          </a:prstGeom>
          <a:noFill/>
        </p:spPr>
        <p:txBody>
          <a:bodyPr wrap="square">
            <a:sp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kumimoji="0" lang="sr-Latn-RS" sz="900" b="0" i="0" u="none" strike="noStrike" kern="1200" cap="none" spc="0" normalizeH="0" baseline="0">
                <a:ln>
                  <a:noFill/>
                </a:ln>
                <a:solidFill>
                  <a:srgbClr val="222223"/>
                </a:solidFill>
                <a:effectLst/>
                <a:uLnTx/>
                <a:uFillTx/>
                <a:latin typeface="Segoe UI"/>
                <a:ea typeface="+mn-ea"/>
                <a:cs typeface="+mn-cs"/>
              </a:rPr>
              <a:t>Baza: Ukupna ciljna populacija</a:t>
            </a:r>
          </a:p>
        </p:txBody>
      </p:sp>
    </p:spTree>
    <p:extLst>
      <p:ext uri="{BB962C8B-B14F-4D97-AF65-F5344CB8AC3E}">
        <p14:creationId xmlns:p14="http://schemas.microsoft.com/office/powerpoint/2010/main" val="24858768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5174034" cy="383794"/>
          </a:xfrm>
          <a:solidFill>
            <a:srgbClr val="007C82"/>
          </a:solidFill>
        </p:spPr>
        <p:txBody>
          <a:bodyPr wrap="none" lIns="56319" tIns="12241" rIns="56319" bIns="12241" rtlCol="0" anchor="ctr">
            <a:spAutoFit/>
          </a:bodyPr>
          <a:lstStyle/>
          <a:p>
            <a:r>
              <a:rPr lang="sr-Latn-RS" dirty="0"/>
              <a:t>Prednosti bezgotovinskog plaćanja</a:t>
            </a:r>
            <a:endParaRPr lang="en-US" dirty="0"/>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43769"/>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Kao glavne prednosti bezgotovinskog plaćanja, </a:t>
            </a:r>
            <a:r>
              <a:rPr kumimoji="0" lang="en-US" sz="1300" b="0" i="0" u="none" strike="noStrike" kern="1200" cap="none" spc="0" normalizeH="0" baseline="0" noProof="0" dirty="0">
                <a:ln>
                  <a:noFill/>
                </a:ln>
                <a:solidFill>
                  <a:srgbClr val="222223"/>
                </a:solidFill>
                <a:effectLst/>
                <a:uLnTx/>
                <a:uFillTx/>
                <a:latin typeface="Segoe UI"/>
                <a:ea typeface="+mn-ea"/>
                <a:cs typeface="+mn-cs"/>
              </a:rPr>
              <a:t>gra</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đani najčešće navode to što ne treba da nose gotovinu sa sobom, kao i jednostavnost i efikasnost plaćanja.</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294168" y="4748283"/>
            <a:ext cx="4582631" cy="32116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sr-Latn-RS" sz="900" b="0" i="0" u="none" strike="noStrike" kern="1200" cap="none" spc="0" normalizeH="0" baseline="0">
                <a:ln>
                  <a:noFill/>
                </a:ln>
                <a:solidFill>
                  <a:srgbClr val="222223"/>
                </a:solidFill>
                <a:effectLst/>
                <a:uLnTx/>
                <a:uFillTx/>
                <a:latin typeface="Segoe UI"/>
                <a:ea typeface="+mn-ea"/>
                <a:cs typeface="+mn-cs"/>
              </a:rPr>
              <a:t>Baza: Oni koji koriste bezgotovinsko plaćanje (53% ciljne populacije) </a:t>
            </a:r>
          </a:p>
        </p:txBody>
      </p:sp>
      <p:sp>
        <p:nvSpPr>
          <p:cNvPr id="16" name="Text Placeholder 3">
            <a:extLst>
              <a:ext uri="{FF2B5EF4-FFF2-40B4-BE49-F238E27FC236}">
                <a16:creationId xmlns:a16="http://schemas.microsoft.com/office/drawing/2014/main" id="{A745918E-865A-4C2F-A3FF-96DEE73AFFF1}"/>
              </a:ext>
            </a:extLst>
          </p:cNvPr>
          <p:cNvSpPr txBox="1">
            <a:spLocks/>
          </p:cNvSpPr>
          <p:nvPr/>
        </p:nvSpPr>
        <p:spPr bwMode="gray">
          <a:xfrm>
            <a:off x="294168" y="4609784"/>
            <a:ext cx="6670082"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sr-Latn-RS" sz="900" b="0" i="1" u="none" strike="noStrike" kern="1200" cap="none" spc="0" normalizeH="0" baseline="0" dirty="0">
                <a:ln>
                  <a:noFill/>
                </a:ln>
                <a:solidFill>
                  <a:srgbClr val="222223"/>
                </a:solidFill>
                <a:effectLst/>
                <a:uLnTx/>
                <a:uFillTx/>
                <a:latin typeface="Segoe UI"/>
                <a:ea typeface="+mn-ea"/>
                <a:cs typeface="+mn-cs"/>
              </a:rPr>
              <a:t>Šta su po Vama najveće koristi prilikom plaćanja karticom? MOGUĆNOST VIŠE ODGOVORA </a:t>
            </a:r>
          </a:p>
        </p:txBody>
      </p:sp>
      <p:graphicFrame>
        <p:nvGraphicFramePr>
          <p:cNvPr id="6" name="Chart 5">
            <a:extLst>
              <a:ext uri="{FF2B5EF4-FFF2-40B4-BE49-F238E27FC236}">
                <a16:creationId xmlns:a16="http://schemas.microsoft.com/office/drawing/2014/main" id="{810B4A4B-22E8-422C-9D0D-3AF5DC831491}"/>
              </a:ext>
            </a:extLst>
          </p:cNvPr>
          <p:cNvGraphicFramePr/>
          <p:nvPr>
            <p:extLst>
              <p:ext uri="{D42A27DB-BD31-4B8C-83A1-F6EECF244321}">
                <p14:modId xmlns:p14="http://schemas.microsoft.com/office/powerpoint/2010/main" val="245775439"/>
              </p:ext>
            </p:extLst>
          </p:nvPr>
        </p:nvGraphicFramePr>
        <p:xfrm>
          <a:off x="685800" y="1286304"/>
          <a:ext cx="7391400" cy="32840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3586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0">
            <a:extLst>
              <a:ext uri="{FF2B5EF4-FFF2-40B4-BE49-F238E27FC236}">
                <a16:creationId xmlns:a16="http://schemas.microsoft.com/office/drawing/2014/main" id="{3E5A6E9D-F0FA-4363-A405-080251CCF403}"/>
              </a:ext>
            </a:extLst>
          </p:cNvPr>
          <p:cNvGraphicFramePr>
            <a:graphicFrameLocks noGrp="1"/>
          </p:cNvGraphicFramePr>
          <p:nvPr>
            <p:ph sz="quarter" idx="11"/>
            <p:extLst>
              <p:ext uri="{D42A27DB-BD31-4B8C-83A1-F6EECF244321}">
                <p14:modId xmlns:p14="http://schemas.microsoft.com/office/powerpoint/2010/main" val="2571357127"/>
              </p:ext>
            </p:extLst>
          </p:nvPr>
        </p:nvGraphicFramePr>
        <p:xfrm>
          <a:off x="320862" y="1428749"/>
          <a:ext cx="3898074" cy="2980764"/>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8F2F33D7-DE90-4311-912F-B2356AFFB4EA}"/>
              </a:ext>
            </a:extLst>
          </p:cNvPr>
          <p:cNvSpPr>
            <a:spLocks noGrp="1"/>
          </p:cNvSpPr>
          <p:nvPr>
            <p:ph type="title"/>
          </p:nvPr>
        </p:nvSpPr>
        <p:spPr>
          <a:xfrm>
            <a:off x="228602" y="166881"/>
            <a:ext cx="5638798" cy="383794"/>
          </a:xfrm>
          <a:solidFill>
            <a:srgbClr val="007681"/>
          </a:solidFill>
        </p:spPr>
        <p:txBody>
          <a:bodyPr wrap="square" lIns="56319" tIns="12241" rIns="56319" bIns="12241" rtlCol="0" anchor="ctr">
            <a:spAutoFit/>
          </a:bodyPr>
          <a:lstStyle/>
          <a:p>
            <a:r>
              <a:rPr lang="sr-Latn-RS" dirty="0"/>
              <a:t>Korišćenje bezgotovinskog plaćanja</a:t>
            </a:r>
            <a:endParaRPr lang="en-US" dirty="0"/>
          </a:p>
        </p:txBody>
      </p:sp>
      <p:sp>
        <p:nvSpPr>
          <p:cNvPr id="7" name="TextBox 6">
            <a:extLst>
              <a:ext uri="{FF2B5EF4-FFF2-40B4-BE49-F238E27FC236}">
                <a16:creationId xmlns:a16="http://schemas.microsoft.com/office/drawing/2014/main" id="{6FBF72C6-0DC9-40C2-AD4F-D8680487D187}"/>
              </a:ext>
            </a:extLst>
          </p:cNvPr>
          <p:cNvSpPr txBox="1"/>
          <p:nvPr/>
        </p:nvSpPr>
        <p:spPr>
          <a:xfrm>
            <a:off x="228602" y="641911"/>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Većina onih koji koriste bezgotovinsko plaćanje, koriste platne kartice (tri četvrtine). Elektronsko bankarstvo koristi skoro polovina ovih građana, dok se instant plaćanje značajno ređe koristi.</a:t>
            </a:r>
            <a:r>
              <a:rPr kumimoji="0" lang="en-US" sz="1300" b="0" i="0" u="none" strike="noStrike" kern="1200" cap="none" spc="0" normalizeH="0" baseline="0" noProof="0" dirty="0">
                <a:ln>
                  <a:noFill/>
                </a:ln>
                <a:solidFill>
                  <a:srgbClr val="222223"/>
                </a:solidFill>
                <a:effectLst/>
                <a:uLnTx/>
                <a:uFillTx/>
                <a:latin typeface="Segoe UI"/>
                <a:ea typeface="+mn-ea"/>
                <a:cs typeface="+mn-cs"/>
              </a:rPr>
              <a:t> U pore</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đenju sa prethodnim talasom, građani Srbije češće koriste platne kartice.</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8" name="Text Placeholder 3">
            <a:extLst>
              <a:ext uri="{FF2B5EF4-FFF2-40B4-BE49-F238E27FC236}">
                <a16:creationId xmlns:a16="http://schemas.microsoft.com/office/drawing/2014/main" id="{B3ABFE7B-1F40-4F10-990B-819509921266}"/>
              </a:ext>
            </a:extLst>
          </p:cNvPr>
          <p:cNvSpPr>
            <a:spLocks noGrp="1"/>
          </p:cNvSpPr>
          <p:nvPr>
            <p:ph type="body" sz="quarter" idx="14"/>
          </p:nvPr>
        </p:nvSpPr>
        <p:spPr>
          <a:xfrm>
            <a:off x="331495" y="4606252"/>
            <a:ext cx="8112641"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Koliko često koristite sledeće vrste bezgotovinskog plaćanja?</a:t>
            </a:r>
            <a:endParaRPr lang="en-US" sz="900" b="0" i="1" dirty="0">
              <a:solidFill>
                <a:schemeClr val="tx1"/>
              </a:solidFill>
            </a:endParaRPr>
          </a:p>
        </p:txBody>
      </p:sp>
      <p:sp>
        <p:nvSpPr>
          <p:cNvPr id="9" name="TextBox 8">
            <a:extLst>
              <a:ext uri="{FF2B5EF4-FFF2-40B4-BE49-F238E27FC236}">
                <a16:creationId xmlns:a16="http://schemas.microsoft.com/office/drawing/2014/main" id="{FE84371E-4E0C-450E-9A55-54490A748D59}"/>
              </a:ext>
            </a:extLst>
          </p:cNvPr>
          <p:cNvSpPr txBox="1"/>
          <p:nvPr/>
        </p:nvSpPr>
        <p:spPr>
          <a:xfrm>
            <a:off x="303277" y="4797395"/>
            <a:ext cx="4572000" cy="230832"/>
          </a:xfrm>
          <a:prstGeom prst="rect">
            <a:avLst/>
          </a:prstGeom>
          <a:noFill/>
        </p:spPr>
        <p:txBody>
          <a:bodyPr wrap="square">
            <a:sp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kumimoji="0" lang="sr-Latn-RS" sz="900" b="0" i="0" u="none" strike="noStrike" kern="1200" cap="none" spc="0" normalizeH="0" baseline="0" dirty="0">
                <a:ln>
                  <a:noFill/>
                </a:ln>
                <a:solidFill>
                  <a:srgbClr val="222223"/>
                </a:solidFill>
                <a:effectLst/>
                <a:uLnTx/>
                <a:uFillTx/>
                <a:latin typeface="Segoe UI"/>
                <a:ea typeface="+mn-ea"/>
                <a:cs typeface="+mn-cs"/>
              </a:rPr>
              <a:t>Baza: Oni koji koriste bezgotovinsko plaćanje (53% ciljne populacije) </a:t>
            </a:r>
          </a:p>
        </p:txBody>
      </p:sp>
      <p:sp>
        <p:nvSpPr>
          <p:cNvPr id="11" name="TextBox 10">
            <a:extLst>
              <a:ext uri="{FF2B5EF4-FFF2-40B4-BE49-F238E27FC236}">
                <a16:creationId xmlns:a16="http://schemas.microsoft.com/office/drawing/2014/main" id="{71052ACC-935E-4530-9AEF-C09829C776AA}"/>
              </a:ext>
            </a:extLst>
          </p:cNvPr>
          <p:cNvSpPr txBox="1"/>
          <p:nvPr/>
        </p:nvSpPr>
        <p:spPr>
          <a:xfrm>
            <a:off x="4875277" y="1855487"/>
            <a:ext cx="3825414"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sr-Latn-RS" sz="1200" b="1" dirty="0">
                <a:solidFill>
                  <a:srgbClr val="007C82"/>
                </a:solidFill>
              </a:rPr>
              <a:t>PLAĆANJE PLATNIM KARTICAMA: % UVEK</a:t>
            </a:r>
            <a:r>
              <a:rPr lang="en-US" sz="1200" b="1" dirty="0">
                <a:solidFill>
                  <a:srgbClr val="007C82"/>
                </a:solidFill>
              </a:rPr>
              <a:t>+ </a:t>
            </a:r>
            <a:r>
              <a:rPr lang="sr-Latn-RS" sz="1200" b="1" dirty="0">
                <a:solidFill>
                  <a:srgbClr val="007C82"/>
                </a:solidFill>
              </a:rPr>
              <a:t>ČESTO</a:t>
            </a:r>
            <a:endParaRPr lang="en-US" sz="1200" b="1" dirty="0">
              <a:solidFill>
                <a:srgbClr val="007C82"/>
              </a:solidFill>
            </a:endParaRPr>
          </a:p>
        </p:txBody>
      </p:sp>
      <p:sp>
        <p:nvSpPr>
          <p:cNvPr id="13" name="Text Placeholder 1">
            <a:extLst>
              <a:ext uri="{FF2B5EF4-FFF2-40B4-BE49-F238E27FC236}">
                <a16:creationId xmlns:a16="http://schemas.microsoft.com/office/drawing/2014/main" id="{AC2762E3-B571-42B7-9FA8-57156911B1F8}"/>
              </a:ext>
            </a:extLst>
          </p:cNvPr>
          <p:cNvSpPr txBox="1">
            <a:spLocks/>
          </p:cNvSpPr>
          <p:nvPr/>
        </p:nvSpPr>
        <p:spPr>
          <a:xfrm>
            <a:off x="4967214" y="4553608"/>
            <a:ext cx="3840144" cy="395395"/>
          </a:xfrm>
          <a:prstGeom prst="rect">
            <a:avLst/>
          </a:prstGeom>
        </p:spPr>
        <p:txBody>
          <a:bodyPr vert="horz" lIns="0" tIns="0" rIns="0" bIns="0" rtlCol="0" anchor="b">
            <a:normAutofit/>
          </a:bodyPr>
          <a:lstStyle>
            <a:lvl1pPr marL="0" indent="0" algn="l" defTabSz="924282" rtl="0" eaLnBrk="1" latinLnBrk="0" hangingPunct="1">
              <a:lnSpc>
                <a:spcPct val="95000"/>
              </a:lnSpc>
              <a:spcBef>
                <a:spcPts val="204"/>
              </a:spcBef>
              <a:spcAft>
                <a:spcPts val="300"/>
              </a:spcAft>
              <a:buFont typeface="Arial" panose="020B0604020202020204" pitchFamily="34" charset="0"/>
              <a:buNone/>
              <a:defRPr sz="1000" kern="1200" cap="none" baseline="0">
                <a:solidFill>
                  <a:schemeClr val="bg2">
                    <a:lumMod val="50000"/>
                  </a:schemeClr>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24282" rtl="0" eaLnBrk="1" fontAlgn="auto" latinLnBrk="0" hangingPunct="1">
              <a:lnSpc>
                <a:spcPct val="95000"/>
              </a:lnSpc>
              <a:spcBef>
                <a:spcPts val="204"/>
              </a:spcBef>
              <a:spcAft>
                <a:spcPts val="300"/>
              </a:spcAft>
              <a:buClrTx/>
              <a:buSzTx/>
              <a:buFont typeface="Arial" panose="020B0604020202020204" pitchFamily="34" charset="0"/>
              <a:buNone/>
              <a:tabLst/>
              <a:defRPr/>
            </a:pPr>
            <a:r>
              <a:rPr kumimoji="0" lang="sr-Latn-CS" sz="1000" b="0" i="0" u="none" strike="noStrike" kern="1200" cap="none" spc="0" normalizeH="0" baseline="0" noProof="0" dirty="0">
                <a:ln>
                  <a:noFill/>
                </a:ln>
                <a:solidFill>
                  <a:srgbClr val="888B8D">
                    <a:lumMod val="50000"/>
                  </a:srgbClr>
                </a:solidFill>
                <a:effectLst/>
                <a:uLnTx/>
                <a:uFillTx/>
                <a:latin typeface="Calibri"/>
                <a:ea typeface="+mn-ea"/>
                <a:cs typeface="+mn-cs"/>
              </a:rPr>
              <a:t>Baza: Ukupna ciljna populacija</a:t>
            </a:r>
            <a:endParaRPr kumimoji="0" lang="en-US" sz="1000" b="0" i="0" u="none" strike="noStrike" kern="1200" cap="none" spc="0" normalizeH="0" baseline="0" noProof="0" dirty="0">
              <a:ln>
                <a:noFill/>
              </a:ln>
              <a:solidFill>
                <a:srgbClr val="888B8D">
                  <a:lumMod val="50000"/>
                </a:srgbClr>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4CDE49F8-87F4-4C65-841A-304F51333FA5}"/>
              </a:ext>
            </a:extLst>
          </p:cNvPr>
          <p:cNvGrpSpPr/>
          <p:nvPr/>
        </p:nvGrpSpPr>
        <p:grpSpPr>
          <a:xfrm>
            <a:off x="4892862" y="2215998"/>
            <a:ext cx="2066063" cy="2006191"/>
            <a:chOff x="2794626" y="1700197"/>
            <a:chExt cx="1376201" cy="1772190"/>
          </a:xfrm>
        </p:grpSpPr>
        <p:cxnSp>
          <p:nvCxnSpPr>
            <p:cNvPr id="15" name="Straight Connector 14">
              <a:extLst>
                <a:ext uri="{FF2B5EF4-FFF2-40B4-BE49-F238E27FC236}">
                  <a16:creationId xmlns:a16="http://schemas.microsoft.com/office/drawing/2014/main" id="{F58E9FFE-97BF-4062-B908-783ED1B03C5F}"/>
                </a:ext>
              </a:extLst>
            </p:cNvPr>
            <p:cNvCxnSpPr/>
            <p:nvPr/>
          </p:nvCxnSpPr>
          <p:spPr>
            <a:xfrm>
              <a:off x="2871006" y="2907311"/>
              <a:ext cx="1223451"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B44E5AD2-2BB8-4B16-8AAE-08B0295F7977}"/>
                </a:ext>
              </a:extLst>
            </p:cNvPr>
            <p:cNvGraphicFramePr>
              <a:graphicFrameLocks noChangeAspect="1"/>
            </p:cNvGraphicFramePr>
            <p:nvPr>
              <p:extLst>
                <p:ext uri="{D42A27DB-BD31-4B8C-83A1-F6EECF244321}">
                  <p14:modId xmlns:p14="http://schemas.microsoft.com/office/powerpoint/2010/main" val="1789865877"/>
                </p:ext>
              </p:extLst>
            </p:nvPr>
          </p:nvGraphicFramePr>
          <p:xfrm>
            <a:off x="2794626" y="1700197"/>
            <a:ext cx="1376201" cy="1563658"/>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9C6730EA-54D7-4B0E-911F-A8E084587808}"/>
                </a:ext>
              </a:extLst>
            </p:cNvPr>
            <p:cNvSpPr/>
            <p:nvPr/>
          </p:nvSpPr>
          <p:spPr>
            <a:xfrm>
              <a:off x="2886278" y="2921652"/>
              <a:ext cx="1192896" cy="550735"/>
            </a:xfrm>
            <a:prstGeom prst="rect">
              <a:avLst/>
            </a:prstGeom>
          </p:spPr>
          <p:txBody>
            <a:bodyPr vert="horz" lIns="0" tIns="0" rIns="0" bIns="0" rtlCol="0">
              <a:noAutofit/>
            </a:bodyPr>
            <a:lstStyle/>
            <a:p>
              <a:pPr algn="ctr"/>
              <a:r>
                <a:rPr lang="en-US" sz="1300" b="1" dirty="0">
                  <a:solidFill>
                    <a:srgbClr val="007C82"/>
                  </a:solidFill>
                </a:rPr>
                <a:t>Septembar </a:t>
              </a:r>
              <a:r>
                <a:rPr lang="sr-Latn-RS" sz="1300" b="1" dirty="0">
                  <a:solidFill>
                    <a:srgbClr val="007C82"/>
                  </a:solidFill>
                </a:rPr>
                <a:t>2017</a:t>
              </a:r>
              <a:endParaRPr lang="en-US" sz="1300" b="1" dirty="0">
                <a:solidFill>
                  <a:srgbClr val="007C82"/>
                </a:solidFill>
              </a:endParaRPr>
            </a:p>
          </p:txBody>
        </p:sp>
        <p:sp>
          <p:nvSpPr>
            <p:cNvPr id="18" name="Rectangle 17">
              <a:extLst>
                <a:ext uri="{FF2B5EF4-FFF2-40B4-BE49-F238E27FC236}">
                  <a16:creationId xmlns:a16="http://schemas.microsoft.com/office/drawing/2014/main" id="{17BB9788-18B9-42D8-8DD6-141D94682CF4}"/>
                </a:ext>
              </a:extLst>
            </p:cNvPr>
            <p:cNvSpPr/>
            <p:nvPr/>
          </p:nvSpPr>
          <p:spPr>
            <a:xfrm>
              <a:off x="3231698" y="2149344"/>
              <a:ext cx="502060" cy="380629"/>
            </a:xfrm>
            <a:prstGeom prst="rect">
              <a:avLst/>
            </a:prstGeom>
          </p:spPr>
          <p:txBody>
            <a:bodyPr wrap="none">
              <a:spAutoFit/>
            </a:bodyPr>
            <a:lstStyle/>
            <a:p>
              <a:pPr algn="ctr"/>
              <a:r>
                <a:rPr lang="en-US" sz="2200" b="1" dirty="0">
                  <a:solidFill>
                    <a:srgbClr val="007C82"/>
                  </a:solidFill>
                </a:rPr>
                <a:t>23</a:t>
              </a:r>
              <a:r>
                <a:rPr lang="sr-Latn-RS" sz="2200" b="1" dirty="0">
                  <a:solidFill>
                    <a:srgbClr val="007C82"/>
                  </a:solidFill>
                </a:rPr>
                <a:t>%</a:t>
              </a:r>
              <a:endParaRPr lang="en-US" sz="2200" b="1" dirty="0">
                <a:solidFill>
                  <a:srgbClr val="007C82"/>
                </a:solidFill>
              </a:endParaRPr>
            </a:p>
          </p:txBody>
        </p:sp>
      </p:grpSp>
      <p:grpSp>
        <p:nvGrpSpPr>
          <p:cNvPr id="19" name="Group 18">
            <a:extLst>
              <a:ext uri="{FF2B5EF4-FFF2-40B4-BE49-F238E27FC236}">
                <a16:creationId xmlns:a16="http://schemas.microsoft.com/office/drawing/2014/main" id="{A51E203F-DEA9-4041-8205-2D3A70C9632A}"/>
              </a:ext>
            </a:extLst>
          </p:cNvPr>
          <p:cNvGrpSpPr/>
          <p:nvPr/>
        </p:nvGrpSpPr>
        <p:grpSpPr>
          <a:xfrm>
            <a:off x="6839298" y="2215998"/>
            <a:ext cx="2066063" cy="2036942"/>
            <a:chOff x="2794626" y="1700196"/>
            <a:chExt cx="1376201" cy="1799354"/>
          </a:xfrm>
        </p:grpSpPr>
        <p:cxnSp>
          <p:nvCxnSpPr>
            <p:cNvPr id="20" name="Straight Connector 19">
              <a:extLst>
                <a:ext uri="{FF2B5EF4-FFF2-40B4-BE49-F238E27FC236}">
                  <a16:creationId xmlns:a16="http://schemas.microsoft.com/office/drawing/2014/main" id="{6DBDA21D-380E-4173-B920-931984B31AD7}"/>
                </a:ext>
              </a:extLst>
            </p:cNvPr>
            <p:cNvCxnSpPr/>
            <p:nvPr/>
          </p:nvCxnSpPr>
          <p:spPr>
            <a:xfrm>
              <a:off x="2906457" y="2907311"/>
              <a:ext cx="1152545"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23D3279E-8E91-48A3-8A3F-509D4553059F}"/>
                </a:ext>
              </a:extLst>
            </p:cNvPr>
            <p:cNvGraphicFramePr>
              <a:graphicFrameLocks noChangeAspect="1"/>
            </p:cNvGraphicFramePr>
            <p:nvPr>
              <p:extLst>
                <p:ext uri="{D42A27DB-BD31-4B8C-83A1-F6EECF244321}">
                  <p14:modId xmlns:p14="http://schemas.microsoft.com/office/powerpoint/2010/main" val="672602432"/>
                </p:ext>
              </p:extLst>
            </p:nvPr>
          </p:nvGraphicFramePr>
          <p:xfrm>
            <a:off x="2794626" y="1700196"/>
            <a:ext cx="1376201" cy="1563658"/>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E76D0730-BDC8-404B-B158-2BB3365D3D12}"/>
                </a:ext>
              </a:extLst>
            </p:cNvPr>
            <p:cNvSpPr/>
            <p:nvPr/>
          </p:nvSpPr>
          <p:spPr>
            <a:xfrm>
              <a:off x="2953583" y="2948815"/>
              <a:ext cx="1058287" cy="550735"/>
            </a:xfrm>
            <a:prstGeom prst="rect">
              <a:avLst/>
            </a:prstGeom>
          </p:spPr>
          <p:txBody>
            <a:bodyPr vert="horz" lIns="0" tIns="0" rIns="0" bIns="0" rtlCol="0">
              <a:noAutofit/>
            </a:bodyPr>
            <a:lstStyle/>
            <a:p>
              <a:pPr algn="ctr"/>
              <a:r>
                <a:rPr lang="en-US" sz="1300" b="1" dirty="0">
                  <a:solidFill>
                    <a:srgbClr val="007C82"/>
                  </a:solidFill>
                </a:rPr>
                <a:t>Februar </a:t>
              </a:r>
              <a:r>
                <a:rPr lang="sr-Latn-RS" sz="1300" b="1" dirty="0">
                  <a:solidFill>
                    <a:srgbClr val="007C82"/>
                  </a:solidFill>
                </a:rPr>
                <a:t>2022</a:t>
              </a:r>
              <a:endParaRPr lang="en-US" sz="1300" b="1" dirty="0">
                <a:solidFill>
                  <a:srgbClr val="007C82"/>
                </a:solidFill>
              </a:endParaRPr>
            </a:p>
          </p:txBody>
        </p:sp>
        <p:sp>
          <p:nvSpPr>
            <p:cNvPr id="23" name="Rectangle 22">
              <a:extLst>
                <a:ext uri="{FF2B5EF4-FFF2-40B4-BE49-F238E27FC236}">
                  <a16:creationId xmlns:a16="http://schemas.microsoft.com/office/drawing/2014/main" id="{83635FCC-5970-4498-83B2-14A5C8124443}"/>
                </a:ext>
              </a:extLst>
            </p:cNvPr>
            <p:cNvSpPr/>
            <p:nvPr/>
          </p:nvSpPr>
          <p:spPr>
            <a:xfrm>
              <a:off x="3231698" y="2149344"/>
              <a:ext cx="502060" cy="380629"/>
            </a:xfrm>
            <a:prstGeom prst="rect">
              <a:avLst/>
            </a:prstGeom>
          </p:spPr>
          <p:txBody>
            <a:bodyPr wrap="none">
              <a:spAutoFit/>
            </a:bodyPr>
            <a:lstStyle/>
            <a:p>
              <a:pPr algn="ctr"/>
              <a:r>
                <a:rPr lang="en-US" sz="2200" b="1" dirty="0">
                  <a:solidFill>
                    <a:srgbClr val="007C82"/>
                  </a:solidFill>
                </a:rPr>
                <a:t>39</a:t>
              </a:r>
              <a:r>
                <a:rPr lang="sr-Latn-RS" sz="2200" b="1" dirty="0">
                  <a:solidFill>
                    <a:srgbClr val="007C82"/>
                  </a:solidFill>
                </a:rPr>
                <a:t>%</a:t>
              </a:r>
              <a:endParaRPr lang="en-US" sz="2200" b="1" dirty="0">
                <a:solidFill>
                  <a:srgbClr val="007C82"/>
                </a:solidFill>
              </a:endParaRPr>
            </a:p>
          </p:txBody>
        </p:sp>
      </p:grpSp>
      <p:cxnSp>
        <p:nvCxnSpPr>
          <p:cNvPr id="24" name="Straight Connector 23">
            <a:extLst>
              <a:ext uri="{FF2B5EF4-FFF2-40B4-BE49-F238E27FC236}">
                <a16:creationId xmlns:a16="http://schemas.microsoft.com/office/drawing/2014/main" id="{65356B64-D633-4167-9579-B2AFF07871D7}"/>
              </a:ext>
            </a:extLst>
          </p:cNvPr>
          <p:cNvCxnSpPr>
            <a:cxnSpLocks/>
          </p:cNvCxnSpPr>
          <p:nvPr/>
        </p:nvCxnSpPr>
        <p:spPr>
          <a:xfrm>
            <a:off x="4267200" y="1428750"/>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2CC25C46-28B8-461B-8F0E-9F5FD4FA5037}"/>
              </a:ext>
            </a:extLst>
          </p:cNvPr>
          <p:cNvSpPr/>
          <p:nvPr/>
        </p:nvSpPr>
        <p:spPr bwMode="gray">
          <a:xfrm>
            <a:off x="7525298" y="1326342"/>
            <a:ext cx="1380063" cy="412809"/>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US" b="1" dirty="0">
                <a:solidFill>
                  <a:schemeClr val="bg1"/>
                </a:solidFill>
              </a:rPr>
              <a:t>Trend</a:t>
            </a:r>
          </a:p>
        </p:txBody>
      </p:sp>
    </p:spTree>
    <p:extLst>
      <p:ext uri="{BB962C8B-B14F-4D97-AF65-F5344CB8AC3E}">
        <p14:creationId xmlns:p14="http://schemas.microsoft.com/office/powerpoint/2010/main" val="47004103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6642000" cy="383794"/>
          </a:xfrm>
          <a:solidFill>
            <a:srgbClr val="007C82"/>
          </a:solidFill>
        </p:spPr>
        <p:txBody>
          <a:bodyPr wrap="none" lIns="56319" tIns="12241" rIns="56319" bIns="12241" rtlCol="0" anchor="ctr">
            <a:spAutoFit/>
          </a:bodyPr>
          <a:lstStyle/>
          <a:p>
            <a:r>
              <a:rPr lang="sr-Latn-RS" dirty="0"/>
              <a:t>Delatnosti bez mogućnosti plaćanja karticom</a:t>
            </a:r>
            <a:endParaRPr lang="en-US" dirty="0"/>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Oni koji koriste bezgotovinsko plaćanje najčešće smatraju da bi bilo korisno da se ovaj način plaćanja uvede u frizerske i kozmetičke salone, zatim za plaćanje taksi i naknada, za usluge majstora, pekare i male trgovinske radnje.  </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294168" y="4748283"/>
            <a:ext cx="4582631" cy="32116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sr-Latn-RS" sz="900" b="0" i="0" u="none" strike="noStrike" kern="1200" cap="none" spc="0" normalizeH="0" baseline="0">
                <a:ln>
                  <a:noFill/>
                </a:ln>
                <a:solidFill>
                  <a:srgbClr val="222223"/>
                </a:solidFill>
                <a:effectLst/>
                <a:uLnTx/>
                <a:uFillTx/>
                <a:latin typeface="Segoe UI"/>
                <a:ea typeface="+mn-ea"/>
                <a:cs typeface="+mn-cs"/>
              </a:rPr>
              <a:t>Baza: Oni koji koriste bezgotovinsko plaćanje (53% ciljne populacije) </a:t>
            </a:r>
          </a:p>
        </p:txBody>
      </p:sp>
      <p:sp>
        <p:nvSpPr>
          <p:cNvPr id="16" name="Text Placeholder 3">
            <a:extLst>
              <a:ext uri="{FF2B5EF4-FFF2-40B4-BE49-F238E27FC236}">
                <a16:creationId xmlns:a16="http://schemas.microsoft.com/office/drawing/2014/main" id="{A745918E-865A-4C2F-A3FF-96DEE73AFFF1}"/>
              </a:ext>
            </a:extLst>
          </p:cNvPr>
          <p:cNvSpPr txBox="1">
            <a:spLocks/>
          </p:cNvSpPr>
          <p:nvPr/>
        </p:nvSpPr>
        <p:spPr bwMode="gray">
          <a:xfrm>
            <a:off x="294168" y="4679033"/>
            <a:ext cx="8392632"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sr-Latn-RS" sz="900" b="0" i="1" u="none" strike="noStrike" kern="1200" cap="none" spc="0" normalizeH="0" baseline="0" noProof="0" dirty="0">
                <a:ln>
                  <a:noFill/>
                </a:ln>
                <a:solidFill>
                  <a:srgbClr val="222223"/>
                </a:solidFill>
                <a:effectLst/>
                <a:uLnTx/>
                <a:uFillTx/>
                <a:latin typeface="Segoe UI"/>
                <a:ea typeface="+mn-ea"/>
                <a:cs typeface="+mn-cs"/>
              </a:rPr>
              <a:t>Koja vrsta delatnosti trenutno nemaju mogućnost plaćanja platnom karticom, a mislite da bi bilo korisno za Vas da se uvede?</a:t>
            </a:r>
            <a:r>
              <a:rPr lang="sr-Latn-RS" sz="900" b="0" i="1" dirty="0">
                <a:solidFill>
                  <a:srgbClr val="222223"/>
                </a:solidFill>
                <a:latin typeface="Segoe UI"/>
              </a:rPr>
              <a:t> </a:t>
            </a:r>
            <a:r>
              <a:rPr kumimoji="0" lang="sr-Latn-RS" sz="900" b="0" i="1" u="none" strike="noStrike" kern="1200" cap="none" spc="0" normalizeH="0" baseline="0" noProof="0" dirty="0">
                <a:ln>
                  <a:noFill/>
                </a:ln>
                <a:solidFill>
                  <a:srgbClr val="222223"/>
                </a:solidFill>
                <a:effectLst/>
                <a:uLnTx/>
                <a:uFillTx/>
                <a:latin typeface="Segoe UI"/>
                <a:ea typeface="+mn-ea"/>
                <a:cs typeface="+mn-cs"/>
              </a:rPr>
              <a:t>MOGUĆNOST VIŠE ODGOVORA</a:t>
            </a:r>
            <a:r>
              <a:rPr kumimoji="0" lang="en-US" sz="900" b="0" i="1" u="none" strike="noStrike" kern="1200" cap="none" spc="0" normalizeH="0" baseline="0" noProof="0" dirty="0">
                <a:ln>
                  <a:noFill/>
                </a:ln>
                <a:solidFill>
                  <a:srgbClr val="222223"/>
                </a:solidFill>
                <a:effectLst/>
                <a:uLnTx/>
                <a:uFillTx/>
                <a:latin typeface="Segoe UI"/>
                <a:ea typeface="+mn-ea"/>
                <a:cs typeface="+mn-cs"/>
              </a:rPr>
              <a:t> </a:t>
            </a:r>
          </a:p>
        </p:txBody>
      </p:sp>
      <p:graphicFrame>
        <p:nvGraphicFramePr>
          <p:cNvPr id="6" name="Chart 5">
            <a:extLst>
              <a:ext uri="{FF2B5EF4-FFF2-40B4-BE49-F238E27FC236}">
                <a16:creationId xmlns:a16="http://schemas.microsoft.com/office/drawing/2014/main" id="{810B4A4B-22E8-422C-9D0D-3AF5DC831491}"/>
              </a:ext>
            </a:extLst>
          </p:cNvPr>
          <p:cNvGraphicFramePr/>
          <p:nvPr>
            <p:extLst>
              <p:ext uri="{D42A27DB-BD31-4B8C-83A1-F6EECF244321}">
                <p14:modId xmlns:p14="http://schemas.microsoft.com/office/powerpoint/2010/main" val="842872790"/>
              </p:ext>
            </p:extLst>
          </p:nvPr>
        </p:nvGraphicFramePr>
        <p:xfrm>
          <a:off x="685800" y="1345601"/>
          <a:ext cx="7543800" cy="3207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1046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6151" y="969474"/>
            <a:ext cx="2117492" cy="408516"/>
          </a:xfrm>
          <a:solidFill>
            <a:srgbClr val="007C82"/>
          </a:solidFill>
        </p:spPr>
        <p:txBody>
          <a:bodyPr/>
          <a:lstStyle/>
          <a:p>
            <a:r>
              <a:rPr lang="en-GB" dirty="0"/>
              <a:t>ABOUT IPSOS</a:t>
            </a:r>
          </a:p>
        </p:txBody>
      </p:sp>
      <p:sp>
        <p:nvSpPr>
          <p:cNvPr id="3" name="Subtitle 2"/>
          <p:cNvSpPr>
            <a:spLocks noGrp="1"/>
          </p:cNvSpPr>
          <p:nvPr>
            <p:ph type="subTitle" idx="4294967295"/>
          </p:nvPr>
        </p:nvSpPr>
        <p:spPr>
          <a:xfrm>
            <a:off x="380378" y="1950020"/>
            <a:ext cx="1467953" cy="349932"/>
          </a:xfrm>
        </p:spPr>
        <p:txBody>
          <a:bodyPr/>
          <a:lstStyle/>
          <a:p>
            <a:r>
              <a:rPr lang="en-GB" dirty="0"/>
              <a:t>Credentials </a:t>
            </a:r>
          </a:p>
        </p:txBody>
      </p:sp>
      <p:sp>
        <p:nvSpPr>
          <p:cNvPr id="4" name="Text Placeholder 3"/>
          <p:cNvSpPr>
            <a:spLocks noGrp="1"/>
          </p:cNvSpPr>
          <p:nvPr>
            <p:ph type="body" sz="quarter" idx="4294967295"/>
          </p:nvPr>
        </p:nvSpPr>
        <p:spPr>
          <a:xfrm>
            <a:off x="571036" y="1570409"/>
            <a:ext cx="4245835" cy="2421587"/>
          </a:xfrm>
        </p:spPr>
        <p:txBody>
          <a:bodyPr/>
          <a:lstStyle/>
          <a:p>
            <a:pPr marL="0" indent="0">
              <a:lnSpc>
                <a:spcPct val="100000"/>
              </a:lnSpc>
              <a:buNone/>
            </a:pPr>
            <a:r>
              <a:rPr lang="en-US" sz="1360" dirty="0">
                <a:solidFill>
                  <a:schemeClr val="bg1"/>
                </a:solidFill>
                <a:latin typeface="Calibri" panose="020F0502020204030204" pitchFamily="34" charset="0"/>
              </a:rPr>
              <a:t>Ipsos ranks third in the global research industry. With a strong presence in 87 countries, Ipsos employs more than 16,000 people and has the ability to conduct research programs in more than 100 countries. Founded in France in 1975, Ipsos is </a:t>
            </a:r>
            <a:r>
              <a:rPr lang="en-GB" sz="1360" dirty="0">
                <a:solidFill>
                  <a:schemeClr val="bg1"/>
                </a:solidFill>
                <a:latin typeface="Calibri" panose="020F0502020204030204" pitchFamily="34" charset="0"/>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360" dirty="0">
                <a:solidFill>
                  <a:schemeClr val="bg1"/>
                </a:solidFill>
                <a:latin typeface="Calibri" panose="020F0502020204030204" pitchFamily="34" charset="0"/>
              </a:rPr>
              <a:t>Ipsos has been listed on the Paris Stock Exchange since 1999.</a:t>
            </a:r>
          </a:p>
        </p:txBody>
      </p:sp>
      <p:sp>
        <p:nvSpPr>
          <p:cNvPr id="6" name="Rectangle 5">
            <a:extLst>
              <a:ext uri="{FF2B5EF4-FFF2-40B4-BE49-F238E27FC236}">
                <a16:creationId xmlns:a16="http://schemas.microsoft.com/office/drawing/2014/main" id="{FF59D20C-408F-4CBB-A8D8-D3F538F76744}"/>
              </a:ext>
            </a:extLst>
          </p:cNvPr>
          <p:cNvSpPr/>
          <p:nvPr/>
        </p:nvSpPr>
        <p:spPr>
          <a:xfrm>
            <a:off x="5337645" y="661766"/>
            <a:ext cx="3108400" cy="4034385"/>
          </a:xfrm>
          <a:prstGeom prst="rect">
            <a:avLst/>
          </a:prstGeom>
          <a:ln>
            <a:noFill/>
          </a:ln>
        </p:spPr>
        <p:txBody>
          <a:bodyPr lIns="42301" tIns="21151" rIns="42301" bIns="21151">
            <a:spAutoFit/>
          </a:bodyPr>
          <a:lstStyle/>
          <a:p>
            <a:pPr algn="just" defTabSz="715283" hangingPunct="0">
              <a:lnSpc>
                <a:spcPts val="1088"/>
              </a:lnSpc>
            </a:pPr>
            <a:r>
              <a:rPr lang="en-US" sz="1224" b="1" dirty="0">
                <a:solidFill>
                  <a:prstClr val="white"/>
                </a:solidFill>
                <a:latin typeface="Segoe UI"/>
              </a:rPr>
              <a:t>GAME CHANGERS</a:t>
            </a:r>
          </a:p>
          <a:p>
            <a:pPr defTabSz="715283"/>
            <a:br>
              <a:rPr lang="en-US" sz="1088" b="1" dirty="0">
                <a:solidFill>
                  <a:prstClr val="white"/>
                </a:solidFill>
                <a:latin typeface="Segoe UI"/>
              </a:rPr>
            </a:br>
            <a:r>
              <a:rPr lang="en-US" sz="1088" b="1" dirty="0">
                <a:solidFill>
                  <a:prstClr val="white"/>
                </a:solidFill>
                <a:latin typeface="Segoe UI"/>
              </a:rPr>
              <a:t>“</a:t>
            </a:r>
            <a:r>
              <a:rPr lang="en-US" sz="1088" dirty="0">
                <a:solidFill>
                  <a:prstClr val="white"/>
                </a:solidFill>
                <a:latin typeface="Segoe UI"/>
              </a:rPr>
              <a:t>Game Changers” is the Ipsos signature.</a:t>
            </a:r>
          </a:p>
          <a:p>
            <a:pPr defTabSz="715283"/>
            <a:r>
              <a:rPr lang="en-US" sz="1088" dirty="0">
                <a:solidFill>
                  <a:prstClr val="white"/>
                </a:solidFill>
                <a:latin typeface="Segoe UI"/>
              </a:rPr>
              <a:t> </a:t>
            </a:r>
          </a:p>
          <a:p>
            <a:pPr defTabSz="715283"/>
            <a:r>
              <a:rPr lang="en-US" sz="1088" dirty="0">
                <a:solidFill>
                  <a:prstClr val="white"/>
                </a:solidFill>
                <a:latin typeface="Segoe UI"/>
              </a:rPr>
              <a:t>At Ipsos we are passionately curious about people, markets, brands </a:t>
            </a:r>
            <a:br>
              <a:rPr lang="en-US" sz="1088" dirty="0">
                <a:solidFill>
                  <a:prstClr val="white"/>
                </a:solidFill>
                <a:latin typeface="Segoe UI"/>
              </a:rPr>
            </a:br>
            <a:r>
              <a:rPr lang="en-US" sz="1088" dirty="0">
                <a:solidFill>
                  <a:prstClr val="white"/>
                </a:solidFill>
                <a:latin typeface="Segoe UI"/>
              </a:rPr>
              <a:t>and society. </a:t>
            </a:r>
          </a:p>
          <a:p>
            <a:pPr defTabSz="715283"/>
            <a:endParaRPr lang="en-US" sz="1088" dirty="0">
              <a:solidFill>
                <a:prstClr val="white"/>
              </a:solidFill>
              <a:latin typeface="Segoe UI"/>
            </a:endParaRPr>
          </a:p>
          <a:p>
            <a:pPr defTabSz="715283"/>
            <a:r>
              <a:rPr lang="en-US" sz="1088" dirty="0">
                <a:solidFill>
                  <a:prstClr val="white"/>
                </a:solidFill>
                <a:latin typeface="Segoe UI"/>
              </a:rPr>
              <a:t>We make our changing world easier and faster to navigate and inspire clients to make smarter decisions. </a:t>
            </a:r>
          </a:p>
          <a:p>
            <a:pPr defTabSz="715283"/>
            <a:endParaRPr lang="en-US" sz="1088" dirty="0">
              <a:solidFill>
                <a:prstClr val="white"/>
              </a:solidFill>
              <a:latin typeface="Segoe UI"/>
            </a:endParaRPr>
          </a:p>
          <a:p>
            <a:pPr defTabSz="715283"/>
            <a:r>
              <a:rPr lang="en-US" sz="1088" dirty="0">
                <a:solidFill>
                  <a:prstClr val="white"/>
                </a:solidFill>
                <a:latin typeface="Segoe UI"/>
              </a:rPr>
              <a:t>We deliver with security, speed, simplicity and substance. We are </a:t>
            </a:r>
            <a:br>
              <a:rPr lang="en-US" sz="1088" dirty="0">
                <a:solidFill>
                  <a:prstClr val="white"/>
                </a:solidFill>
                <a:latin typeface="Segoe UI"/>
              </a:rPr>
            </a:br>
            <a:r>
              <a:rPr lang="en-US" sz="1088" dirty="0">
                <a:solidFill>
                  <a:prstClr val="white"/>
                </a:solidFill>
                <a:latin typeface="Segoe UI"/>
              </a:rPr>
              <a:t>Game Changers.</a:t>
            </a:r>
            <a:br>
              <a:rPr lang="en-US" sz="1088" dirty="0">
                <a:solidFill>
                  <a:prstClr val="white"/>
                </a:solidFill>
                <a:latin typeface="Segoe UI"/>
              </a:rPr>
            </a:br>
            <a:endParaRPr lang="en-US" sz="1088" dirty="0">
              <a:solidFill>
                <a:prstClr val="white"/>
              </a:solidFill>
              <a:latin typeface="Segoe UI"/>
            </a:endParaRPr>
          </a:p>
          <a:p>
            <a:pPr defTabSz="715283"/>
            <a:r>
              <a:rPr lang="en-US" sz="1088" dirty="0">
                <a:solidFill>
                  <a:prstClr val="white"/>
                </a:solidFill>
                <a:latin typeface="Segoe UI"/>
              </a:rPr>
              <a:t>Ipsos is listed on Eurolist - NYSE-Euronext.  The company is part of the SBF 120 and the Mid-60 index and is eligible for the Deferred Settlement Service (SRD).</a:t>
            </a:r>
          </a:p>
          <a:p>
            <a:pPr defTabSz="715283"/>
            <a:r>
              <a:rPr lang="x-none" sz="1088" dirty="0">
                <a:solidFill>
                  <a:prstClr val="white"/>
                </a:solidFill>
                <a:latin typeface="Segoe UI"/>
              </a:rPr>
              <a:t> </a:t>
            </a:r>
            <a:endParaRPr lang="en-US" sz="1088" dirty="0">
              <a:solidFill>
                <a:prstClr val="white"/>
              </a:solidFill>
              <a:latin typeface="Segoe UI"/>
            </a:endParaRPr>
          </a:p>
          <a:p>
            <a:pPr defTabSz="715283"/>
            <a:r>
              <a:rPr lang="fr-FR" sz="1088" b="1" dirty="0">
                <a:solidFill>
                  <a:prstClr val="white"/>
                </a:solidFill>
                <a:latin typeface="Segoe UI"/>
              </a:rPr>
              <a:t>ISIN code FR0000073298, Reuters ISOS.PA, Bloomberg IPS:FP</a:t>
            </a:r>
            <a:br>
              <a:rPr lang="fr-FR" sz="1088" b="1" dirty="0">
                <a:solidFill>
                  <a:prstClr val="white"/>
                </a:solidFill>
                <a:latin typeface="Segoe UI"/>
              </a:rPr>
            </a:br>
            <a:r>
              <a:rPr lang="fr-FR" sz="1088" b="1" u="sng" dirty="0">
                <a:solidFill>
                  <a:prstClr val="white"/>
                </a:solidFill>
                <a:latin typeface="Segoe UI"/>
                <a:hlinkClick r:id="rId2"/>
              </a:rPr>
              <a:t>www.ipsos.com</a:t>
            </a:r>
            <a:endParaRPr lang="en-US" sz="1088" dirty="0">
              <a:solidFill>
                <a:prstClr val="white"/>
              </a:solidFill>
              <a:latin typeface="Segoe UI"/>
            </a:endParaRPr>
          </a:p>
        </p:txBody>
      </p:sp>
    </p:spTree>
    <p:extLst>
      <p:ext uri="{BB962C8B-B14F-4D97-AF65-F5344CB8AC3E}">
        <p14:creationId xmlns:p14="http://schemas.microsoft.com/office/powerpoint/2010/main" val="16864307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5746370" cy="383794"/>
          </a:xfrm>
          <a:solidFill>
            <a:srgbClr val="007C82"/>
          </a:solidFill>
        </p:spPr>
        <p:txBody>
          <a:bodyPr wrap="none" lIns="56319" tIns="12241" rIns="56319" bIns="12241" rtlCol="0" anchor="ctr">
            <a:spAutoFit/>
          </a:bodyPr>
          <a:lstStyle/>
          <a:p>
            <a:r>
              <a:rPr lang="sr-Latn-RS" dirty="0"/>
              <a:t>OPŠTA POPULACIJA</a:t>
            </a:r>
            <a:r>
              <a:rPr lang="en-US" dirty="0"/>
              <a:t>: </a:t>
            </a:r>
            <a:r>
              <a:rPr lang="sr-Latn-RS" dirty="0"/>
              <a:t>Struktura uzorka*</a:t>
            </a:r>
            <a:endParaRPr lang="en-US" dirty="0"/>
          </a:p>
        </p:txBody>
      </p:sp>
      <p:graphicFrame>
        <p:nvGraphicFramePr>
          <p:cNvPr id="14" name="Object 2">
            <a:extLst>
              <a:ext uri="{FF2B5EF4-FFF2-40B4-BE49-F238E27FC236}">
                <a16:creationId xmlns:a16="http://schemas.microsoft.com/office/drawing/2014/main" id="{6AA87CCC-70CA-46AC-A05C-069CCCE77676}"/>
              </a:ext>
            </a:extLst>
          </p:cNvPr>
          <p:cNvGraphicFramePr>
            <a:graphicFrameLocks noChangeAspect="1"/>
          </p:cNvGraphicFramePr>
          <p:nvPr>
            <p:extLst>
              <p:ext uri="{D42A27DB-BD31-4B8C-83A1-F6EECF244321}">
                <p14:modId xmlns:p14="http://schemas.microsoft.com/office/powerpoint/2010/main" val="528851432"/>
              </p:ext>
            </p:extLst>
          </p:nvPr>
        </p:nvGraphicFramePr>
        <p:xfrm>
          <a:off x="284950" y="1181130"/>
          <a:ext cx="8574100" cy="3612486"/>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Rounded Corners 15">
            <a:extLst>
              <a:ext uri="{FF2B5EF4-FFF2-40B4-BE49-F238E27FC236}">
                <a16:creationId xmlns:a16="http://schemas.microsoft.com/office/drawing/2014/main" id="{746EC46B-EAC7-4808-823D-DED99BADB54A}"/>
              </a:ext>
            </a:extLst>
          </p:cNvPr>
          <p:cNvSpPr/>
          <p:nvPr/>
        </p:nvSpPr>
        <p:spPr bwMode="auto">
          <a:xfrm>
            <a:off x="711764" y="840611"/>
            <a:ext cx="676329" cy="289441"/>
          </a:xfrm>
          <a:prstGeom prst="roundRect">
            <a:avLst/>
          </a:prstGeom>
          <a:solidFill>
            <a:srgbClr val="9F1535"/>
          </a:solidFill>
        </p:spPr>
        <p:txBody>
          <a:bodyPr wrap="none">
            <a:spAutoFit/>
          </a:bodyPr>
          <a:lstStyle/>
          <a:p>
            <a:pPr marL="0" marR="0" lvl="0" indent="0" algn="l" defTabSz="953984" rtl="0" eaLnBrk="1" fontAlgn="auto" latinLnBrk="0" hangingPunct="1">
              <a:lnSpc>
                <a:spcPct val="100000"/>
              </a:lnSpc>
              <a:spcBef>
                <a:spcPts val="0"/>
              </a:spcBef>
              <a:spcAft>
                <a:spcPts val="0"/>
              </a:spcAft>
              <a:buClrTx/>
              <a:buSzTx/>
              <a:buFontTx/>
              <a:buNone/>
              <a:tabLst/>
              <a:defRPr/>
            </a:pPr>
            <a:r>
              <a:rPr kumimoji="0" lang="sr-Latn-RS" sz="1050" b="1" i="0" u="none" strike="noStrike" kern="1200" cap="none" spc="0" normalizeH="0" baseline="0" noProof="0">
                <a:ln>
                  <a:noFill/>
                </a:ln>
                <a:solidFill>
                  <a:prstClr val="white"/>
                </a:solidFill>
                <a:effectLst/>
                <a:uLnTx/>
                <a:uFillTx/>
                <a:latin typeface="Segoe UI"/>
                <a:ea typeface="+mn-ea"/>
                <a:cs typeface="+mn-cs"/>
              </a:rPr>
              <a:t>Region</a:t>
            </a:r>
            <a:endParaRPr kumimoji="0" lang="sr-Latn-RS" sz="1050" b="1"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19" name="Straight Connector 3">
            <a:extLst>
              <a:ext uri="{FF2B5EF4-FFF2-40B4-BE49-F238E27FC236}">
                <a16:creationId xmlns:a16="http://schemas.microsoft.com/office/drawing/2014/main" id="{631C2008-CDA0-4881-8A69-267279D6E4EF}"/>
              </a:ext>
            </a:extLst>
          </p:cNvPr>
          <p:cNvCxnSpPr>
            <a:cxnSpLocks noChangeShapeType="1"/>
          </p:cNvCxnSpPr>
          <p:nvPr/>
        </p:nvCxnSpPr>
        <p:spPr bwMode="auto">
          <a:xfrm>
            <a:off x="1981200" y="1410226"/>
            <a:ext cx="0" cy="3467437"/>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cxnSp>
        <p:nvCxnSpPr>
          <p:cNvPr id="25" name="Straight Connector 3">
            <a:extLst>
              <a:ext uri="{FF2B5EF4-FFF2-40B4-BE49-F238E27FC236}">
                <a16:creationId xmlns:a16="http://schemas.microsoft.com/office/drawing/2014/main" id="{CBF166F8-CAEB-4122-9932-8A4FC003F194}"/>
              </a:ext>
            </a:extLst>
          </p:cNvPr>
          <p:cNvCxnSpPr>
            <a:cxnSpLocks noChangeShapeType="1"/>
          </p:cNvCxnSpPr>
          <p:nvPr/>
        </p:nvCxnSpPr>
        <p:spPr bwMode="auto">
          <a:xfrm>
            <a:off x="2819400" y="1413540"/>
            <a:ext cx="0" cy="3464123"/>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cxnSp>
        <p:nvCxnSpPr>
          <p:cNvPr id="26" name="Straight Connector 3">
            <a:extLst>
              <a:ext uri="{FF2B5EF4-FFF2-40B4-BE49-F238E27FC236}">
                <a16:creationId xmlns:a16="http://schemas.microsoft.com/office/drawing/2014/main" id="{B07F7BEE-81C6-4F43-8AD7-25EFBE25DB63}"/>
              </a:ext>
            </a:extLst>
          </p:cNvPr>
          <p:cNvCxnSpPr>
            <a:cxnSpLocks noChangeShapeType="1"/>
          </p:cNvCxnSpPr>
          <p:nvPr/>
        </p:nvCxnSpPr>
        <p:spPr bwMode="auto">
          <a:xfrm>
            <a:off x="3733800" y="1413540"/>
            <a:ext cx="0" cy="3465576"/>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sp>
        <p:nvSpPr>
          <p:cNvPr id="2" name="Rectangle 1">
            <a:extLst>
              <a:ext uri="{FF2B5EF4-FFF2-40B4-BE49-F238E27FC236}">
                <a16:creationId xmlns:a16="http://schemas.microsoft.com/office/drawing/2014/main" id="{8E703D84-7AC2-40EB-8246-117FA3971A28}"/>
              </a:ext>
            </a:extLst>
          </p:cNvPr>
          <p:cNvSpPr/>
          <p:nvPr/>
        </p:nvSpPr>
        <p:spPr>
          <a:xfrm>
            <a:off x="7479058" y="4739163"/>
            <a:ext cx="1504194" cy="276999"/>
          </a:xfrm>
          <a:prstGeom prst="rect">
            <a:avLst/>
          </a:prstGeom>
        </p:spPr>
        <p:txBody>
          <a:bodyPr wrap="none">
            <a:sp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kumimoji="0" lang="sr-Latn-RS" sz="1200" b="0" i="1" u="none" strike="noStrike" kern="1200" cap="none" spc="0" normalizeH="0" baseline="0" noProof="0" dirty="0">
                <a:ln>
                  <a:noFill/>
                </a:ln>
                <a:solidFill>
                  <a:srgbClr val="222223"/>
                </a:solidFill>
                <a:effectLst/>
                <a:uLnTx/>
                <a:uFillTx/>
                <a:latin typeface="Segoe UI"/>
                <a:ea typeface="+mn-ea"/>
                <a:cs typeface="+mn-cs"/>
              </a:rPr>
              <a:t>*ponderisani podaci</a:t>
            </a:r>
            <a:endParaRPr kumimoji="0" lang="en-US" sz="1200" b="0" i="1" u="none" strike="noStrike" kern="1200" cap="none" spc="0" normalizeH="0" baseline="0" noProof="0" dirty="0">
              <a:ln>
                <a:noFill/>
              </a:ln>
              <a:solidFill>
                <a:srgbClr val="222223"/>
              </a:solidFill>
              <a:effectLst/>
              <a:uLnTx/>
              <a:uFillTx/>
              <a:latin typeface="Segoe UI"/>
              <a:ea typeface="+mn-ea"/>
              <a:cs typeface="+mn-cs"/>
            </a:endParaRPr>
          </a:p>
        </p:txBody>
      </p:sp>
      <p:cxnSp>
        <p:nvCxnSpPr>
          <p:cNvPr id="27" name="Straight Connector 3">
            <a:extLst>
              <a:ext uri="{FF2B5EF4-FFF2-40B4-BE49-F238E27FC236}">
                <a16:creationId xmlns:a16="http://schemas.microsoft.com/office/drawing/2014/main" id="{C74E6C4A-838B-47B4-B256-FBB757375B2E}"/>
              </a:ext>
            </a:extLst>
          </p:cNvPr>
          <p:cNvCxnSpPr>
            <a:cxnSpLocks noChangeShapeType="1"/>
          </p:cNvCxnSpPr>
          <p:nvPr/>
        </p:nvCxnSpPr>
        <p:spPr bwMode="auto">
          <a:xfrm>
            <a:off x="5791200" y="1413540"/>
            <a:ext cx="0" cy="3465576"/>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sp>
        <p:nvSpPr>
          <p:cNvPr id="28" name="Rectangle: Rounded Corners 27">
            <a:extLst>
              <a:ext uri="{FF2B5EF4-FFF2-40B4-BE49-F238E27FC236}">
                <a16:creationId xmlns:a16="http://schemas.microsoft.com/office/drawing/2014/main" id="{D5C94DDD-87DE-42FF-B0B3-D7B7726E2AB9}"/>
              </a:ext>
            </a:extLst>
          </p:cNvPr>
          <p:cNvSpPr/>
          <p:nvPr/>
        </p:nvSpPr>
        <p:spPr bwMode="auto">
          <a:xfrm>
            <a:off x="1878975" y="848800"/>
            <a:ext cx="940424" cy="280928"/>
          </a:xfrm>
          <a:prstGeom prst="roundRect">
            <a:avLst/>
          </a:prstGeom>
          <a:solidFill>
            <a:srgbClr val="9F1535"/>
          </a:solidFill>
        </p:spPr>
        <p:txBody>
          <a:bodyPr wrap="square">
            <a:spAutoFit/>
          </a:bodyPr>
          <a:lstStyle/>
          <a:p>
            <a:pPr marL="0" marR="0" lvl="0" indent="0" algn="l" defTabSz="953984" rtl="0" eaLnBrk="1" fontAlgn="auto" latinLnBrk="0" hangingPunct="1">
              <a:lnSpc>
                <a:spcPct val="100000"/>
              </a:lnSpc>
              <a:spcBef>
                <a:spcPts val="0"/>
              </a:spcBef>
              <a:spcAft>
                <a:spcPts val="0"/>
              </a:spcAft>
              <a:buClrTx/>
              <a:buSzTx/>
              <a:buFontTx/>
              <a:buNone/>
              <a:tabLst/>
              <a:defRPr/>
            </a:pPr>
            <a:r>
              <a:rPr kumimoji="0" lang="sr-Latn-RS" sz="1050" b="1" i="0" u="none" strike="noStrike" kern="1200" cap="none" spc="0" normalizeH="0" baseline="0" noProof="0">
                <a:ln>
                  <a:noFill/>
                </a:ln>
                <a:solidFill>
                  <a:prstClr val="white"/>
                </a:solidFill>
                <a:effectLst/>
                <a:uLnTx/>
                <a:uFillTx/>
                <a:latin typeface="Segoe UI"/>
                <a:ea typeface="+mn-ea"/>
                <a:cs typeface="+mn-cs"/>
              </a:rPr>
              <a:t>Ti</a:t>
            </a:r>
            <a:r>
              <a:rPr lang="sr-Latn-RS" sz="1050" b="1">
                <a:solidFill>
                  <a:prstClr val="white"/>
                </a:solidFill>
                <a:latin typeface="Segoe UI"/>
              </a:rPr>
              <a:t>p naselja</a:t>
            </a:r>
            <a:endParaRPr kumimoji="0" lang="sr-Latn-RS" sz="1050" b="1" i="0" u="none" strike="noStrike" kern="1200" cap="none" spc="0" normalizeH="0" baseline="0" noProof="0" dirty="0">
              <a:ln>
                <a:noFill/>
              </a:ln>
              <a:solidFill>
                <a:prstClr val="white"/>
              </a:solidFill>
              <a:effectLst/>
              <a:uLnTx/>
              <a:uFillTx/>
              <a:latin typeface="Segoe UI"/>
              <a:ea typeface="+mn-ea"/>
              <a:cs typeface="+mn-cs"/>
            </a:endParaRPr>
          </a:p>
        </p:txBody>
      </p:sp>
      <p:sp>
        <p:nvSpPr>
          <p:cNvPr id="29" name="Rectangle: Rounded Corners 28">
            <a:extLst>
              <a:ext uri="{FF2B5EF4-FFF2-40B4-BE49-F238E27FC236}">
                <a16:creationId xmlns:a16="http://schemas.microsoft.com/office/drawing/2014/main" id="{53EFB486-31B0-421B-920D-2C5887FE3BB7}"/>
              </a:ext>
            </a:extLst>
          </p:cNvPr>
          <p:cNvSpPr/>
          <p:nvPr/>
        </p:nvSpPr>
        <p:spPr bwMode="auto">
          <a:xfrm>
            <a:off x="4413121" y="848800"/>
            <a:ext cx="663009" cy="280928"/>
          </a:xfrm>
          <a:prstGeom prst="roundRect">
            <a:avLst/>
          </a:prstGeom>
          <a:solidFill>
            <a:srgbClr val="9F1535"/>
          </a:solidFill>
        </p:spPr>
        <p:txBody>
          <a:bodyPr wrap="none">
            <a:spAutoFit/>
          </a:bodyPr>
          <a:lstStyle/>
          <a:p>
            <a:pPr marL="0" marR="0" lvl="0" indent="0" algn="l" defTabSz="953984" rtl="0" eaLnBrk="1" fontAlgn="auto" latinLnBrk="0" hangingPunct="1">
              <a:lnSpc>
                <a:spcPct val="100000"/>
              </a:lnSpc>
              <a:spcBef>
                <a:spcPts val="0"/>
              </a:spcBef>
              <a:spcAft>
                <a:spcPts val="0"/>
              </a:spcAft>
              <a:buClrTx/>
              <a:buSzTx/>
              <a:buFontTx/>
              <a:buNone/>
              <a:tabLst/>
              <a:defRPr/>
            </a:pPr>
            <a:r>
              <a:rPr lang="sr-Latn-RS" sz="1050" b="1">
                <a:solidFill>
                  <a:prstClr val="white"/>
                </a:solidFill>
                <a:latin typeface="Segoe UI"/>
              </a:rPr>
              <a:t>Godine</a:t>
            </a:r>
            <a:endParaRPr kumimoji="0" lang="sr-Latn-RS" sz="1050" b="1" i="0" u="none" strike="noStrike" kern="1200" cap="none" spc="0" normalizeH="0" baseline="0" noProof="0" dirty="0">
              <a:ln>
                <a:noFill/>
              </a:ln>
              <a:solidFill>
                <a:prstClr val="white"/>
              </a:solidFill>
              <a:effectLst/>
              <a:uLnTx/>
              <a:uFillTx/>
              <a:latin typeface="Segoe UI"/>
              <a:ea typeface="+mn-ea"/>
              <a:cs typeface="+mn-cs"/>
            </a:endParaRPr>
          </a:p>
        </p:txBody>
      </p:sp>
      <p:sp>
        <p:nvSpPr>
          <p:cNvPr id="30" name="Rectangle: Rounded Corners 29">
            <a:extLst>
              <a:ext uri="{FF2B5EF4-FFF2-40B4-BE49-F238E27FC236}">
                <a16:creationId xmlns:a16="http://schemas.microsoft.com/office/drawing/2014/main" id="{EE70A715-347E-4CB0-B194-79EB359116F8}"/>
              </a:ext>
            </a:extLst>
          </p:cNvPr>
          <p:cNvSpPr/>
          <p:nvPr/>
        </p:nvSpPr>
        <p:spPr bwMode="auto">
          <a:xfrm>
            <a:off x="3056533" y="840287"/>
            <a:ext cx="414532" cy="280928"/>
          </a:xfrm>
          <a:prstGeom prst="roundRect">
            <a:avLst/>
          </a:prstGeom>
          <a:solidFill>
            <a:srgbClr val="9F1535"/>
          </a:solidFill>
        </p:spPr>
        <p:txBody>
          <a:bodyPr wrap="none">
            <a:spAutoFit/>
          </a:bodyPr>
          <a:lstStyle/>
          <a:p>
            <a:pPr marL="0" marR="0" lvl="0" indent="0" algn="l" defTabSz="953984" rtl="0" eaLnBrk="1" fontAlgn="auto" latinLnBrk="0" hangingPunct="1">
              <a:lnSpc>
                <a:spcPct val="100000"/>
              </a:lnSpc>
              <a:spcBef>
                <a:spcPts val="0"/>
              </a:spcBef>
              <a:spcAft>
                <a:spcPts val="0"/>
              </a:spcAft>
              <a:buClrTx/>
              <a:buSzTx/>
              <a:buFontTx/>
              <a:buNone/>
              <a:tabLst/>
              <a:defRPr/>
            </a:pPr>
            <a:r>
              <a:rPr kumimoji="0" lang="sr-Latn-RS" sz="1050" b="1" i="0" u="none" strike="noStrike" kern="1200" cap="none" spc="0" normalizeH="0" baseline="0" noProof="0">
                <a:ln>
                  <a:noFill/>
                </a:ln>
                <a:solidFill>
                  <a:prstClr val="white"/>
                </a:solidFill>
                <a:effectLst/>
                <a:uLnTx/>
                <a:uFillTx/>
                <a:latin typeface="Segoe UI"/>
                <a:ea typeface="+mn-ea"/>
                <a:cs typeface="+mn-cs"/>
              </a:rPr>
              <a:t>Pol</a:t>
            </a:r>
            <a:endParaRPr kumimoji="0" lang="sr-Latn-RS" sz="1050" b="1" i="0" u="none" strike="noStrike" kern="1200" cap="none" spc="0" normalizeH="0" baseline="0" noProof="0" dirty="0">
              <a:ln>
                <a:noFill/>
              </a:ln>
              <a:solidFill>
                <a:prstClr val="white"/>
              </a:solidFill>
              <a:effectLst/>
              <a:uLnTx/>
              <a:uFillTx/>
              <a:latin typeface="Segoe UI"/>
              <a:ea typeface="+mn-ea"/>
              <a:cs typeface="+mn-cs"/>
            </a:endParaRPr>
          </a:p>
        </p:txBody>
      </p:sp>
      <p:sp>
        <p:nvSpPr>
          <p:cNvPr id="31" name="Rectangle: Rounded Corners 30">
            <a:extLst>
              <a:ext uri="{FF2B5EF4-FFF2-40B4-BE49-F238E27FC236}">
                <a16:creationId xmlns:a16="http://schemas.microsoft.com/office/drawing/2014/main" id="{52E39861-E9B9-4DC2-B742-EBC04C6AF133}"/>
              </a:ext>
            </a:extLst>
          </p:cNvPr>
          <p:cNvSpPr/>
          <p:nvPr/>
        </p:nvSpPr>
        <p:spPr bwMode="auto">
          <a:xfrm>
            <a:off x="5968569" y="840287"/>
            <a:ext cx="998706" cy="280928"/>
          </a:xfrm>
          <a:prstGeom prst="roundRect">
            <a:avLst/>
          </a:prstGeom>
          <a:solidFill>
            <a:srgbClr val="9F1535"/>
          </a:solidFill>
        </p:spPr>
        <p:txBody>
          <a:bodyPr wrap="none">
            <a:spAutoFit/>
          </a:bodyPr>
          <a:lstStyle/>
          <a:p>
            <a:pPr marL="0" marR="0" lvl="0" indent="0" algn="l" defTabSz="953984" rtl="0" eaLnBrk="1" fontAlgn="auto" latinLnBrk="0" hangingPunct="1">
              <a:lnSpc>
                <a:spcPct val="100000"/>
              </a:lnSpc>
              <a:spcBef>
                <a:spcPts val="0"/>
              </a:spcBef>
              <a:spcAft>
                <a:spcPts val="0"/>
              </a:spcAft>
              <a:buClrTx/>
              <a:buSzTx/>
              <a:buFontTx/>
              <a:buNone/>
              <a:tabLst/>
              <a:defRPr/>
            </a:pPr>
            <a:r>
              <a:rPr kumimoji="0" lang="sr-Latn-RS" sz="1050" b="1" i="0" u="none" strike="noStrike" kern="1200" cap="none" spc="0" normalizeH="0" baseline="0" noProof="0">
                <a:ln>
                  <a:noFill/>
                </a:ln>
                <a:solidFill>
                  <a:prstClr val="white"/>
                </a:solidFill>
                <a:effectLst/>
                <a:uLnTx/>
                <a:uFillTx/>
                <a:latin typeface="Segoe UI"/>
                <a:ea typeface="+mn-ea"/>
                <a:cs typeface="+mn-cs"/>
              </a:rPr>
              <a:t>Obrazovanje</a:t>
            </a:r>
            <a:endParaRPr kumimoji="0" lang="sr-Latn-RS" sz="1050" b="1"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15" name="Straight Connector 3">
            <a:extLst>
              <a:ext uri="{FF2B5EF4-FFF2-40B4-BE49-F238E27FC236}">
                <a16:creationId xmlns:a16="http://schemas.microsoft.com/office/drawing/2014/main" id="{BDF5EC1B-F4BB-4637-AACD-6C72CC652404}"/>
              </a:ext>
            </a:extLst>
          </p:cNvPr>
          <p:cNvCxnSpPr>
            <a:cxnSpLocks noChangeShapeType="1"/>
          </p:cNvCxnSpPr>
          <p:nvPr/>
        </p:nvCxnSpPr>
        <p:spPr bwMode="auto">
          <a:xfrm>
            <a:off x="7086600" y="1413540"/>
            <a:ext cx="0" cy="3465576"/>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sp>
        <p:nvSpPr>
          <p:cNvPr id="17" name="Rectangle: Rounded Corners 16">
            <a:extLst>
              <a:ext uri="{FF2B5EF4-FFF2-40B4-BE49-F238E27FC236}">
                <a16:creationId xmlns:a16="http://schemas.microsoft.com/office/drawing/2014/main" id="{0B0613ED-53C5-4D94-B6CF-5D2B21D91384}"/>
              </a:ext>
            </a:extLst>
          </p:cNvPr>
          <p:cNvSpPr/>
          <p:nvPr/>
        </p:nvSpPr>
        <p:spPr bwMode="auto">
          <a:xfrm>
            <a:off x="7453653" y="759414"/>
            <a:ext cx="1230866" cy="459700"/>
          </a:xfrm>
          <a:prstGeom prst="roundRect">
            <a:avLst/>
          </a:prstGeom>
          <a:solidFill>
            <a:srgbClr val="9F1535"/>
          </a:solidFill>
        </p:spPr>
        <p:txBody>
          <a:bodyPr wrap="none">
            <a:spAutoFit/>
          </a:bodyPr>
          <a:lstStyle/>
          <a:p>
            <a:pPr marL="0" marR="0" lvl="0" indent="0" algn="ctr" defTabSz="953984" rtl="0" eaLnBrk="1" fontAlgn="auto" latinLnBrk="0" hangingPunct="1">
              <a:lnSpc>
                <a:spcPct val="100000"/>
              </a:lnSpc>
              <a:spcBef>
                <a:spcPts val="0"/>
              </a:spcBef>
              <a:spcAft>
                <a:spcPts val="0"/>
              </a:spcAft>
              <a:buClrTx/>
              <a:buSzTx/>
              <a:buFontTx/>
              <a:buNone/>
              <a:tabLst/>
              <a:defRPr/>
            </a:pPr>
            <a:r>
              <a:rPr kumimoji="0" lang="sr-Latn-RS" sz="1050" b="1" i="0" u="none" strike="noStrike" kern="1200" cap="none" spc="0" normalizeH="0" baseline="0" noProof="0">
                <a:ln>
                  <a:noFill/>
                </a:ln>
                <a:solidFill>
                  <a:prstClr val="white"/>
                </a:solidFill>
                <a:effectLst/>
                <a:uLnTx/>
                <a:uFillTx/>
                <a:latin typeface="Segoe UI"/>
                <a:ea typeface="+mn-ea"/>
                <a:cs typeface="+mn-cs"/>
              </a:rPr>
              <a:t>Mesečni </a:t>
            </a:r>
            <a:r>
              <a:rPr kumimoji="0" lang="sr-Latn-RS" sz="1050" b="1" i="0" u="none" strike="noStrike" kern="1200" cap="none" spc="0" normalizeH="0" baseline="0" noProof="0" dirty="0">
                <a:ln>
                  <a:noFill/>
                </a:ln>
                <a:solidFill>
                  <a:prstClr val="white"/>
                </a:solidFill>
                <a:effectLst/>
                <a:uLnTx/>
                <a:uFillTx/>
                <a:latin typeface="Segoe UI"/>
                <a:ea typeface="+mn-ea"/>
                <a:cs typeface="+mn-cs"/>
              </a:rPr>
              <a:t>prihod </a:t>
            </a:r>
          </a:p>
          <a:p>
            <a:pPr marL="0" marR="0" lvl="0" indent="0" algn="ctr" defTabSz="953984" rtl="0" eaLnBrk="1" fontAlgn="auto" latinLnBrk="0" hangingPunct="1">
              <a:lnSpc>
                <a:spcPct val="100000"/>
              </a:lnSpc>
              <a:spcBef>
                <a:spcPts val="0"/>
              </a:spcBef>
              <a:spcAft>
                <a:spcPts val="0"/>
              </a:spcAft>
              <a:buClrTx/>
              <a:buSzTx/>
              <a:buFontTx/>
              <a:buNone/>
              <a:tabLst/>
              <a:defRPr/>
            </a:pPr>
            <a:r>
              <a:rPr kumimoji="0" lang="sr-Latn-RS" sz="1050" b="1" i="0" u="none" strike="noStrike" kern="1200" cap="none" spc="0" normalizeH="0" baseline="0" noProof="0">
                <a:ln>
                  <a:noFill/>
                </a:ln>
                <a:solidFill>
                  <a:prstClr val="white"/>
                </a:solidFill>
                <a:effectLst/>
                <a:uLnTx/>
                <a:uFillTx/>
                <a:latin typeface="Segoe UI"/>
                <a:ea typeface="+mn-ea"/>
                <a:cs typeface="+mn-cs"/>
              </a:rPr>
              <a:t>domaćinstva</a:t>
            </a:r>
            <a:endParaRPr kumimoji="0" lang="sr-Latn-RS" sz="105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147098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31CBF6-6820-400F-99FB-CB85350AC6B8}"/>
              </a:ext>
            </a:extLst>
          </p:cNvPr>
          <p:cNvSpPr>
            <a:spLocks noGrp="1"/>
          </p:cNvSpPr>
          <p:nvPr>
            <p:ph type="title"/>
          </p:nvPr>
        </p:nvSpPr>
        <p:spPr>
          <a:xfrm>
            <a:off x="570100" y="1047750"/>
            <a:ext cx="8003800" cy="913770"/>
          </a:xfrm>
        </p:spPr>
        <p:txBody>
          <a:bodyPr wrap="square" anchor="ctr">
            <a:normAutofit/>
          </a:bodyPr>
          <a:lstStyle/>
          <a:p>
            <a:pPr algn="l"/>
            <a:r>
              <a:rPr lang="sr-Latn-RS" sz="2900" dirty="0"/>
              <a:t>SIVA EKONOMIJA</a:t>
            </a:r>
            <a:endParaRPr lang="en-US" sz="2900" dirty="0"/>
          </a:p>
        </p:txBody>
      </p:sp>
      <p:pic>
        <p:nvPicPr>
          <p:cNvPr id="5" name="Picture 2">
            <a:extLst>
              <a:ext uri="{FF2B5EF4-FFF2-40B4-BE49-F238E27FC236}">
                <a16:creationId xmlns:a16="http://schemas.microsoft.com/office/drawing/2014/main" id="{E1DA252D-40FB-4735-A9B3-B46B5194999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8622" b="28622"/>
          <a:stretch>
            <a:fillRect/>
          </a:stretch>
        </p:blipFill>
        <p:spPr bwMode="auto">
          <a:xfrm>
            <a:off x="122238" y="2914650"/>
            <a:ext cx="8894762" cy="21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6422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192517"/>
            <a:ext cx="7315198" cy="383794"/>
          </a:xfrm>
          <a:solidFill>
            <a:srgbClr val="007681"/>
          </a:solidFill>
        </p:spPr>
        <p:txBody>
          <a:bodyPr wrap="square" lIns="56319" tIns="12241" rIns="56319" bIns="12241" rtlCol="0" anchor="ctr">
            <a:spAutoFit/>
          </a:bodyPr>
          <a:lstStyle/>
          <a:p>
            <a:r>
              <a:rPr lang="sr-Latn-RS" dirty="0"/>
              <a:t>Način primanja zarade</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31494" y="4737196"/>
            <a:ext cx="8112641"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Na koji način dobijate mesečnu zaradu, odnosno naknadu? </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Velika većina zaposlenih građana Srbije (80%), mesečnu zaradu dobija na tekući račun. </a:t>
            </a:r>
          </a:p>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Sa druge strane, svaki deseti zaposleni, zaradu dobija isključivo</a:t>
            </a:r>
            <a:r>
              <a:rPr kumimoji="0" lang="en-US" sz="1300" b="0" i="0" u="none" strike="noStrike" kern="1200" cap="none" spc="0" normalizeH="0" baseline="0" noProof="0" dirty="0">
                <a:ln>
                  <a:noFill/>
                </a:ln>
                <a:solidFill>
                  <a:srgbClr val="222223"/>
                </a:solidFill>
                <a:effectLst/>
                <a:uLnTx/>
                <a:uFillTx/>
                <a:latin typeface="Segoe UI"/>
                <a:ea typeface="+mn-ea"/>
                <a:cs typeface="+mn-cs"/>
              </a:rPr>
              <a:t> </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u gotovini. Takođe, 9% zaposlenih jedan deo zarade dobija na račun, a drugi na ruke.</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0" name="Chart 9">
            <a:extLst>
              <a:ext uri="{FF2B5EF4-FFF2-40B4-BE49-F238E27FC236}">
                <a16:creationId xmlns:a16="http://schemas.microsoft.com/office/drawing/2014/main" id="{BABC4791-F4E0-4016-BB92-311DBF871BEF}"/>
              </a:ext>
            </a:extLst>
          </p:cNvPr>
          <p:cNvGraphicFramePr/>
          <p:nvPr>
            <p:extLst>
              <p:ext uri="{D42A27DB-BD31-4B8C-83A1-F6EECF244321}">
                <p14:modId xmlns:p14="http://schemas.microsoft.com/office/powerpoint/2010/main" val="2434348316"/>
              </p:ext>
            </p:extLst>
          </p:nvPr>
        </p:nvGraphicFramePr>
        <p:xfrm>
          <a:off x="228602" y="1379733"/>
          <a:ext cx="8215533" cy="309630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8DAF0690-E613-4704-A996-0ED7AF7C9842}"/>
              </a:ext>
            </a:extLst>
          </p:cNvPr>
          <p:cNvSpPr txBox="1"/>
          <p:nvPr/>
        </p:nvSpPr>
        <p:spPr bwMode="gray">
          <a:xfrm>
            <a:off x="331494" y="4840579"/>
            <a:ext cx="3707105"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lang="sr-Latn-RS" sz="900" dirty="0">
                <a:solidFill>
                  <a:srgbClr val="222223"/>
                </a:solidFill>
                <a:latin typeface="Segoe UI"/>
              </a:rPr>
              <a:t>Radno angažovani (49% od </a:t>
            </a:r>
            <a:r>
              <a:rPr lang="en-US" sz="900" dirty="0">
                <a:solidFill>
                  <a:srgbClr val="222223"/>
                </a:solidFill>
                <a:latin typeface="Segoe UI"/>
              </a:rPr>
              <a:t>ukupne </a:t>
            </a:r>
            <a:r>
              <a:rPr lang="sr-Latn-RS" sz="900" dirty="0">
                <a:solidFill>
                  <a:srgbClr val="222223"/>
                </a:solidFill>
                <a:latin typeface="Segoe UI"/>
              </a:rPr>
              <a:t>ciljne populacije)</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spTree>
    <p:extLst>
      <p:ext uri="{BB962C8B-B14F-4D97-AF65-F5344CB8AC3E}">
        <p14:creationId xmlns:p14="http://schemas.microsoft.com/office/powerpoint/2010/main" val="12214039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192517"/>
            <a:ext cx="3809998" cy="383794"/>
          </a:xfrm>
          <a:solidFill>
            <a:srgbClr val="007681"/>
          </a:solidFill>
        </p:spPr>
        <p:txBody>
          <a:bodyPr wrap="square" lIns="56319" tIns="12241" rIns="56319" bIns="12241" rtlCol="0" anchor="ctr">
            <a:spAutoFit/>
          </a:bodyPr>
          <a:lstStyle/>
          <a:p>
            <a:r>
              <a:rPr lang="sr-Latn-RS" dirty="0"/>
              <a:t>Način primanja zarade</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31494" y="4737196"/>
            <a:ext cx="8112641"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chemeClr val="tx1"/>
                </a:solidFill>
              </a:rPr>
              <a:t>Na koji način dobijate mesečnu zaradu, odnosno naknadu? </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534398"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300" b="0" i="0" u="none" strike="noStrike" kern="1200" cap="none" spc="0" normalizeH="0" baseline="0" noProof="0" dirty="0">
                <a:ln>
                  <a:noFill/>
                </a:ln>
                <a:solidFill>
                  <a:srgbClr val="222223"/>
                </a:solidFill>
                <a:effectLst/>
                <a:uLnTx/>
                <a:uFillTx/>
                <a:latin typeface="Segoe UI"/>
                <a:ea typeface="+mn-ea"/>
                <a:cs typeface="+mn-cs"/>
              </a:rPr>
              <a:t>U poređenju sa prethodnim talasom, značajno veći procenat radno angažovanih građana Srbije zaradu dobija na tekući račun (68% u 2017 vs. 80% u 2022). </a:t>
            </a:r>
            <a:r>
              <a:rPr lang="sr-Latn-RS" sz="1300" dirty="0">
                <a:solidFill>
                  <a:srgbClr val="222223"/>
                </a:solidFill>
                <a:latin typeface="Segoe UI"/>
              </a:rPr>
              <a:t>Zaposleni iz Zapadne Srbije i Šumadije daleko češće od proseka zaradu primaju delom na račun, delom na ruke (19%). </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0" name="Chart 9">
            <a:extLst>
              <a:ext uri="{FF2B5EF4-FFF2-40B4-BE49-F238E27FC236}">
                <a16:creationId xmlns:a16="http://schemas.microsoft.com/office/drawing/2014/main" id="{BABC4791-F4E0-4016-BB92-311DBF871BEF}"/>
              </a:ext>
            </a:extLst>
          </p:cNvPr>
          <p:cNvGraphicFramePr/>
          <p:nvPr>
            <p:extLst>
              <p:ext uri="{D42A27DB-BD31-4B8C-83A1-F6EECF244321}">
                <p14:modId xmlns:p14="http://schemas.microsoft.com/office/powerpoint/2010/main" val="3431381634"/>
              </p:ext>
            </p:extLst>
          </p:nvPr>
        </p:nvGraphicFramePr>
        <p:xfrm>
          <a:off x="228602" y="1460800"/>
          <a:ext cx="8215533" cy="309630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8DAF0690-E613-4704-A996-0ED7AF7C9842}"/>
              </a:ext>
            </a:extLst>
          </p:cNvPr>
          <p:cNvSpPr txBox="1"/>
          <p:nvPr/>
        </p:nvSpPr>
        <p:spPr bwMode="gray">
          <a:xfrm>
            <a:off x="331494" y="4840579"/>
            <a:ext cx="6145506" cy="296276"/>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Radno angažovani (</a:t>
            </a:r>
            <a:r>
              <a:rPr kumimoji="0" lang="en-US" sz="900" b="0" i="0" u="none" strike="noStrike" kern="1200" cap="none" spc="0" normalizeH="0" baseline="0" noProof="0" dirty="0">
                <a:ln>
                  <a:noFill/>
                </a:ln>
                <a:solidFill>
                  <a:srgbClr val="222223"/>
                </a:solidFill>
                <a:effectLst/>
                <a:uLnTx/>
                <a:uFillTx/>
                <a:latin typeface="Segoe UI"/>
                <a:ea typeface="+mn-ea"/>
                <a:cs typeface="+mn-cs"/>
              </a:rPr>
              <a:t>2017: 45%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od </a:t>
            </a:r>
            <a:r>
              <a:rPr kumimoji="0" lang="en-US" sz="900" b="0" i="0" u="none" strike="noStrike" kern="1200" cap="none" spc="0" normalizeH="0" baseline="0" noProof="0" dirty="0">
                <a:ln>
                  <a:noFill/>
                </a:ln>
                <a:solidFill>
                  <a:srgbClr val="222223"/>
                </a:solidFill>
                <a:effectLst/>
                <a:uLnTx/>
                <a:uFillTx/>
                <a:latin typeface="Segoe UI"/>
                <a:ea typeface="+mn-ea"/>
                <a:cs typeface="+mn-cs"/>
              </a:rPr>
              <a:t>ukupne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ciljne populacije</a:t>
            </a:r>
            <a:r>
              <a:rPr kumimoji="0" lang="en-US" sz="900" b="0" i="0" u="none" strike="noStrike" kern="1200" cap="none" spc="0" normalizeH="0" baseline="0" noProof="0" dirty="0">
                <a:ln>
                  <a:noFill/>
                </a:ln>
                <a:solidFill>
                  <a:srgbClr val="222223"/>
                </a:solidFill>
                <a:effectLst/>
                <a:uLnTx/>
                <a:uFillTx/>
                <a:latin typeface="Segoe UI"/>
                <a:ea typeface="+mn-ea"/>
                <a:cs typeface="+mn-cs"/>
              </a:rPr>
              <a:t>; 2022: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49% od </a:t>
            </a:r>
            <a:r>
              <a:rPr kumimoji="0" lang="en-US" sz="900" b="0" i="0" u="none" strike="noStrike" kern="1200" cap="none" spc="0" normalizeH="0" baseline="0" noProof="0" dirty="0">
                <a:ln>
                  <a:noFill/>
                </a:ln>
                <a:solidFill>
                  <a:srgbClr val="222223"/>
                </a:solidFill>
                <a:effectLst/>
                <a:uLnTx/>
                <a:uFillTx/>
                <a:latin typeface="Segoe UI"/>
                <a:ea typeface="+mn-ea"/>
                <a:cs typeface="+mn-cs"/>
              </a:rPr>
              <a:t>ukupne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ciljne populacije)</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33ECBCEE-A8CA-43B7-A2B0-57851132139A}"/>
              </a:ext>
            </a:extLst>
          </p:cNvPr>
          <p:cNvSpPr/>
          <p:nvPr/>
        </p:nvSpPr>
        <p:spPr bwMode="gray">
          <a:xfrm>
            <a:off x="7467598" y="143383"/>
            <a:ext cx="1295402" cy="412809"/>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US" b="1" dirty="0">
                <a:solidFill>
                  <a:schemeClr val="bg1"/>
                </a:solidFill>
              </a:rPr>
              <a:t>Trend</a:t>
            </a:r>
          </a:p>
        </p:txBody>
      </p:sp>
    </p:spTree>
    <p:extLst>
      <p:ext uri="{BB962C8B-B14F-4D97-AF65-F5344CB8AC3E}">
        <p14:creationId xmlns:p14="http://schemas.microsoft.com/office/powerpoint/2010/main" val="16400919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3276848" cy="383794"/>
          </a:xfrm>
          <a:solidFill>
            <a:srgbClr val="007C82"/>
          </a:solidFill>
        </p:spPr>
        <p:txBody>
          <a:bodyPr wrap="none" lIns="56319" tIns="12241" rIns="56319" bIns="12241" rtlCol="0" anchor="ctr">
            <a:spAutoFit/>
          </a:bodyPr>
          <a:lstStyle/>
          <a:p>
            <a:r>
              <a:rPr lang="sr-Latn-RS" dirty="0"/>
              <a:t>Stav o sivoj ekonomiji</a:t>
            </a:r>
            <a:endParaRPr lang="en-US" dirty="0"/>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lang="sr-Latn-RS" sz="1300" dirty="0">
                <a:solidFill>
                  <a:srgbClr val="222223"/>
                </a:solidFill>
                <a:latin typeface="Segoe UI"/>
              </a:rPr>
              <a:t>Pod sivom ekonomijom se najčešće podrazumeva r</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ad na crno ili u sivoj zoni. Na drugom mestu je </a:t>
            </a:r>
            <a:r>
              <a:rPr lang="sr-Latn-RS" sz="1300" dirty="0">
                <a:solidFill>
                  <a:srgbClr val="222223"/>
                </a:solidFill>
                <a:latin typeface="Segoe UI"/>
              </a:rPr>
              <a:t>i</a:t>
            </a:r>
            <a:r>
              <a:rPr kumimoji="0" lang="sr-Latn-RS" sz="1300" b="0" i="0" u="none" strike="noStrike" kern="1200" cap="none" spc="0" normalizeH="0" baseline="0" noProof="0" dirty="0">
                <a:ln>
                  <a:noFill/>
                </a:ln>
                <a:solidFill>
                  <a:srgbClr val="222223"/>
                </a:solidFill>
                <a:effectLst/>
                <a:uLnTx/>
                <a:uFillTx/>
                <a:latin typeface="Segoe UI"/>
                <a:ea typeface="+mn-ea"/>
                <a:cs typeface="+mn-cs"/>
              </a:rPr>
              <a:t>zbegavanje plaćanja poreza na dodatu vrednost, a slede krađa, kriminal, korupcija.  </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246187" y="4903170"/>
            <a:ext cx="6553198"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pl-PL" sz="900" b="0" i="1" u="none" strike="noStrike" kern="1200" cap="none" spc="0" normalizeH="0" baseline="0" noProof="0" dirty="0">
                <a:ln>
                  <a:noFill/>
                </a:ln>
                <a:solidFill>
                  <a:srgbClr val="222223"/>
                </a:solidFill>
                <a:effectLst/>
                <a:uLnTx/>
                <a:uFillTx/>
                <a:latin typeface="Segoe UI"/>
                <a:ea typeface="+mn-ea"/>
                <a:cs typeface="+mn-cs"/>
              </a:rPr>
              <a:t>Šta je po vašem mišljenju siva ekonomija</a:t>
            </a:r>
            <a:r>
              <a:rPr kumimoji="0" lang="en-US" sz="900" b="0" i="1" u="none" strike="noStrike" kern="1200" cap="none" spc="0" normalizeH="0" baseline="0" noProof="0" dirty="0">
                <a:ln>
                  <a:noFill/>
                </a:ln>
                <a:solidFill>
                  <a:srgbClr val="222223"/>
                </a:solidFill>
                <a:effectLst/>
                <a:uLnTx/>
                <a:uFillTx/>
                <a:latin typeface="Segoe UI"/>
                <a:ea typeface="+mn-ea"/>
                <a:cs typeface="+mn-cs"/>
              </a:rPr>
              <a:t>?</a:t>
            </a:r>
            <a:r>
              <a:rPr kumimoji="0" lang="sr-Latn-RS" sz="900" b="0" i="1" u="none" strike="noStrike" kern="1200" cap="none" spc="0" normalizeH="0" baseline="0" noProof="0" dirty="0">
                <a:ln>
                  <a:noFill/>
                </a:ln>
                <a:solidFill>
                  <a:srgbClr val="222223"/>
                </a:solidFill>
                <a:effectLst/>
                <a:uLnTx/>
                <a:uFillTx/>
                <a:latin typeface="Segoe UI"/>
                <a:ea typeface="+mn-ea"/>
                <a:cs typeface="+mn-cs"/>
              </a:rPr>
              <a:t> DO 3 ODGOVORA  </a:t>
            </a: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2" name="Object 1">
            <a:extLst>
              <a:ext uri="{FF2B5EF4-FFF2-40B4-BE49-F238E27FC236}">
                <a16:creationId xmlns:a16="http://schemas.microsoft.com/office/drawing/2014/main" id="{2E03D365-F556-4A21-994C-239756518878}"/>
              </a:ext>
            </a:extLst>
          </p:cNvPr>
          <p:cNvGraphicFramePr>
            <a:graphicFrameLocks/>
          </p:cNvGraphicFramePr>
          <p:nvPr>
            <p:extLst>
              <p:ext uri="{D42A27DB-BD31-4B8C-83A1-F6EECF244321}">
                <p14:modId xmlns:p14="http://schemas.microsoft.com/office/powerpoint/2010/main" val="1923802672"/>
              </p:ext>
            </p:extLst>
          </p:nvPr>
        </p:nvGraphicFramePr>
        <p:xfrm>
          <a:off x="273183" y="1499920"/>
          <a:ext cx="8355417" cy="3179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2450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728788"/>
          </a:xfrm>
          <a:prstGeom prst="rect">
            <a:avLst/>
          </a:prstGeom>
          <a:solidFill>
            <a:schemeClr val="bg1">
              <a:lumMod val="85000"/>
            </a:schemeClr>
          </a:solidFill>
        </p:spPr>
        <p:txBody>
          <a:bodyPr vert="horz" lIns="90000" tIns="0" rIns="90000" bIns="0" rtlCol="0" anchor="ctr">
            <a:no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100" b="0" i="0" u="none" strike="noStrike" kern="1200" cap="none" spc="0" normalizeH="0" baseline="0" noProof="0" dirty="0">
                <a:ln>
                  <a:noFill/>
                </a:ln>
                <a:solidFill>
                  <a:srgbClr val="222223"/>
                </a:solidFill>
                <a:effectLst/>
                <a:uLnTx/>
                <a:uFillTx/>
                <a:latin typeface="Segoe UI"/>
                <a:ea typeface="+mn-ea"/>
                <a:cs typeface="+mn-cs"/>
              </a:rPr>
              <a:t>Skoro svaki drugi </a:t>
            </a:r>
            <a:r>
              <a:rPr lang="sr-Latn-RS" sz="1100" dirty="0">
                <a:solidFill>
                  <a:srgbClr val="222223"/>
                </a:solidFill>
                <a:latin typeface="Segoe UI"/>
              </a:rPr>
              <a:t>građanin Srbije</a:t>
            </a:r>
            <a:r>
              <a:rPr kumimoji="0" lang="sr-Latn-RS" sz="1100" b="0" i="0" u="none" strike="noStrike" kern="1200" cap="none" spc="0" normalizeH="0" baseline="0" noProof="0" dirty="0">
                <a:ln>
                  <a:noFill/>
                </a:ln>
                <a:solidFill>
                  <a:srgbClr val="222223"/>
                </a:solidFill>
                <a:effectLst/>
                <a:uLnTx/>
                <a:uFillTx/>
                <a:latin typeface="Segoe UI"/>
                <a:ea typeface="+mn-ea"/>
                <a:cs typeface="+mn-cs"/>
              </a:rPr>
              <a:t>, smatra da se obim sive ekonomije </a:t>
            </a:r>
            <a:r>
              <a:rPr kumimoji="0" lang="pl-PL" sz="1100" b="0" i="0" u="none" strike="noStrike" kern="1200" cap="none" spc="0" normalizeH="0" baseline="0" noProof="0" dirty="0">
                <a:ln>
                  <a:noFill/>
                </a:ln>
                <a:solidFill>
                  <a:srgbClr val="222223"/>
                </a:solidFill>
                <a:effectLst/>
                <a:uLnTx/>
                <a:uFillTx/>
                <a:latin typeface="Segoe UI"/>
                <a:ea typeface="+mn-ea"/>
                <a:cs typeface="+mn-cs"/>
              </a:rPr>
              <a:t>u Srbiji u prethodnoj godini smanjio. S druge strane, skoro 4 od 10 stanovnika Srbije, deli suprotno mišljenje. Svaki četvrti građanin smatra da se nivo sive ekonomije delimično povećao, dok 13% smatra da se u velikoj meri povećao. Preovladava mišljenje da je siva ekonomija najviše zastupljena u sektorima građevinarstva i trgovine na malo</a:t>
            </a:r>
            <a:r>
              <a:rPr lang="pl-PL" sz="1100" dirty="0">
                <a:solidFill>
                  <a:srgbClr val="222223"/>
                </a:solidFill>
                <a:latin typeface="Segoe UI"/>
              </a:rPr>
              <a:t>, koju </a:t>
            </a:r>
            <a:r>
              <a:rPr lang="sr-Latn-RS" sz="1100" dirty="0">
                <a:solidFill>
                  <a:srgbClr val="222223"/>
                </a:solidFill>
                <a:latin typeface="Segoe UI"/>
              </a:rPr>
              <a:t>češće od ostalih navode bolje obrazovani građani (43%).</a:t>
            </a:r>
            <a:endParaRPr kumimoji="0" lang="en-US" sz="11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8381998" cy="383794"/>
          </a:xfrm>
          <a:solidFill>
            <a:srgbClr val="007C82"/>
          </a:solidFill>
        </p:spPr>
        <p:txBody>
          <a:bodyPr wrap="square" lIns="56319" tIns="12241" rIns="56319" bIns="12241" rtlCol="0" anchor="ctr">
            <a:spAutoFit/>
          </a:bodyPr>
          <a:lstStyle/>
          <a:p>
            <a:r>
              <a:rPr lang="sr-Latn-RS" dirty="0"/>
              <a:t>Obim sive ekonomije u Srbiji</a:t>
            </a:r>
            <a:endParaRPr lang="en-US" dirty="0"/>
          </a:p>
        </p:txBody>
      </p:sp>
      <p:sp>
        <p:nvSpPr>
          <p:cNvPr id="12" name="Text Placeholder 3">
            <a:extLst>
              <a:ext uri="{FF2B5EF4-FFF2-40B4-BE49-F238E27FC236}">
                <a16:creationId xmlns:a16="http://schemas.microsoft.com/office/drawing/2014/main" id="{B70355C7-BD66-4987-91DE-FCFD35ED222E}"/>
              </a:ext>
            </a:extLst>
          </p:cNvPr>
          <p:cNvSpPr txBox="1">
            <a:spLocks/>
          </p:cNvSpPr>
          <p:nvPr/>
        </p:nvSpPr>
        <p:spPr bwMode="gray">
          <a:xfrm>
            <a:off x="152400" y="4783089"/>
            <a:ext cx="8839200"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sr-Latn-RS" sz="900" b="0" i="1" u="none" strike="noStrike" kern="1200" cap="none" spc="0" normalizeH="0" baseline="0" noProof="0" dirty="0">
                <a:ln>
                  <a:noFill/>
                </a:ln>
                <a:solidFill>
                  <a:srgbClr val="222223"/>
                </a:solidFill>
                <a:effectLst/>
                <a:uLnTx/>
                <a:uFillTx/>
                <a:latin typeface="Segoe UI"/>
                <a:ea typeface="+mn-ea"/>
                <a:cs typeface="+mn-cs"/>
              </a:rPr>
              <a:t>Da li se po Vašem mišljenju obim sive ekonomije u Srbiji u prethodnoj godini povećao ili smanjio?</a:t>
            </a:r>
            <a:endParaRPr kumimoji="0" lang="en-US" sz="900" b="0" i="1" u="none" strike="noStrike" kern="1200" cap="none" spc="0" normalizeH="0" baseline="0" noProof="0" dirty="0">
              <a:ln>
                <a:noFill/>
              </a:ln>
              <a:solidFill>
                <a:srgbClr val="222223"/>
              </a:solidFill>
              <a:effectLst/>
              <a:uLnTx/>
              <a:uFillTx/>
              <a:latin typeface="Segoe UI"/>
              <a:ea typeface="+mn-ea"/>
              <a:cs typeface="+mn-cs"/>
            </a:endParaRPr>
          </a:p>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endParaRPr kumimoji="0" lang="sr-Latn-RS" sz="900" b="0" i="1"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3" name="Chart 12">
            <a:extLst>
              <a:ext uri="{FF2B5EF4-FFF2-40B4-BE49-F238E27FC236}">
                <a16:creationId xmlns:a16="http://schemas.microsoft.com/office/drawing/2014/main" id="{67A3CECE-8650-441D-9F33-2D21441A4A1F}"/>
              </a:ext>
            </a:extLst>
          </p:cNvPr>
          <p:cNvGraphicFramePr/>
          <p:nvPr>
            <p:extLst>
              <p:ext uri="{D42A27DB-BD31-4B8C-83A1-F6EECF244321}">
                <p14:modId xmlns:p14="http://schemas.microsoft.com/office/powerpoint/2010/main" val="3204677535"/>
              </p:ext>
            </p:extLst>
          </p:nvPr>
        </p:nvGraphicFramePr>
        <p:xfrm>
          <a:off x="228602" y="1543626"/>
          <a:ext cx="4863184" cy="31775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a:extLst>
              <a:ext uri="{FF2B5EF4-FFF2-40B4-BE49-F238E27FC236}">
                <a16:creationId xmlns:a16="http://schemas.microsoft.com/office/drawing/2014/main" id="{6C727CE2-E857-4BC4-A56A-130EC4ED7125}"/>
              </a:ext>
            </a:extLst>
          </p:cNvPr>
          <p:cNvSpPr txBox="1">
            <a:spLocks/>
          </p:cNvSpPr>
          <p:nvPr/>
        </p:nvSpPr>
        <p:spPr bwMode="gray">
          <a:xfrm>
            <a:off x="5334000" y="4625568"/>
            <a:ext cx="3276600"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it-IT" sz="900" b="0" i="1" u="none" strike="noStrike" kern="1200" cap="none" spc="0" normalizeH="0" baseline="0" noProof="0" dirty="0">
                <a:ln>
                  <a:noFill/>
                </a:ln>
                <a:solidFill>
                  <a:srgbClr val="222223"/>
                </a:solidFill>
                <a:effectLst/>
                <a:uLnTx/>
                <a:uFillTx/>
                <a:latin typeface="Segoe UI"/>
                <a:ea typeface="+mn-ea"/>
                <a:cs typeface="+mn-cs"/>
              </a:rPr>
              <a:t>U kojim sektorima / delatnostima je po Vašem mišljenju siva ekonomija najviše zastupljena?</a:t>
            </a:r>
            <a:r>
              <a:rPr kumimoji="0" lang="sr-Latn-RS" sz="900" b="0" i="1" u="none" strike="noStrike" kern="1200" cap="none" spc="0" normalizeH="0" baseline="0" noProof="0" dirty="0">
                <a:ln>
                  <a:noFill/>
                </a:ln>
                <a:solidFill>
                  <a:srgbClr val="222223"/>
                </a:solidFill>
                <a:effectLst/>
                <a:uLnTx/>
                <a:uFillTx/>
                <a:latin typeface="Segoe UI"/>
                <a:ea typeface="+mn-ea"/>
                <a:cs typeface="+mn-cs"/>
              </a:rPr>
              <a:t> MOGUĆNOST VIŠE ODGOVORA</a:t>
            </a:r>
            <a:r>
              <a:rPr kumimoji="0" lang="en-US" sz="900" b="0" i="1" u="none" strike="noStrike" kern="1200" cap="none" spc="0" normalizeH="0" baseline="0" noProof="0" dirty="0">
                <a:ln>
                  <a:noFill/>
                </a:ln>
                <a:solidFill>
                  <a:srgbClr val="222223"/>
                </a:solidFill>
                <a:effectLst/>
                <a:uLnTx/>
                <a:uFillTx/>
                <a:latin typeface="Segoe UI"/>
                <a:ea typeface="+mn-ea"/>
                <a:cs typeface="+mn-cs"/>
              </a:rPr>
              <a:t> </a:t>
            </a:r>
            <a:r>
              <a:rPr kumimoji="0" lang="sr-Latn-RS" sz="900" b="0" i="1" u="none" strike="noStrike" kern="1200" cap="none" spc="0" normalizeH="0" baseline="0" noProof="0" dirty="0">
                <a:ln>
                  <a:noFill/>
                </a:ln>
                <a:solidFill>
                  <a:srgbClr val="222223"/>
                </a:solidFill>
                <a:effectLst/>
                <a:uLnTx/>
                <a:uFillTx/>
                <a:latin typeface="Segoe UI"/>
                <a:ea typeface="+mn-ea"/>
                <a:cs typeface="+mn-cs"/>
              </a:rPr>
              <a:t> </a:t>
            </a:r>
            <a:endParaRPr kumimoji="0" lang="en-US" sz="900" b="0" i="1" u="none" strike="noStrike" kern="1200" cap="none" spc="0" normalizeH="0" baseline="0" noProof="0" dirty="0">
              <a:ln>
                <a:noFill/>
              </a:ln>
              <a:solidFill>
                <a:srgbClr val="222223"/>
              </a:solidFill>
              <a:effectLst/>
              <a:uLnTx/>
              <a:uFillTx/>
              <a:latin typeface="Segoe UI"/>
              <a:ea typeface="+mn-ea"/>
              <a:cs typeface="+mn-cs"/>
            </a:endParaRPr>
          </a:p>
          <a:p>
            <a:pPr marL="0" marR="0" lvl="0" indent="0" algn="l" defTabSz="715269" rtl="0" eaLnBrk="1" fontAlgn="auto" latinLnBrk="0" hangingPunct="1">
              <a:lnSpc>
                <a:spcPct val="100000"/>
              </a:lnSpc>
              <a:spcBef>
                <a:spcPts val="0"/>
              </a:spcBef>
              <a:spcAft>
                <a:spcPts val="0"/>
              </a:spcAft>
              <a:buClr>
                <a:srgbClr val="222223"/>
              </a:buClr>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endParaRPr kumimoji="0" lang="it-IT" sz="900" b="0" i="1"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7" name="Chart 6">
            <a:extLst>
              <a:ext uri="{FF2B5EF4-FFF2-40B4-BE49-F238E27FC236}">
                <a16:creationId xmlns:a16="http://schemas.microsoft.com/office/drawing/2014/main" id="{3A096288-A8EC-45A4-B16F-44D8816D32B4}"/>
              </a:ext>
            </a:extLst>
          </p:cNvPr>
          <p:cNvGraphicFramePr/>
          <p:nvPr>
            <p:extLst>
              <p:ext uri="{D42A27DB-BD31-4B8C-83A1-F6EECF244321}">
                <p14:modId xmlns:p14="http://schemas.microsoft.com/office/powerpoint/2010/main" val="2214166227"/>
              </p:ext>
            </p:extLst>
          </p:nvPr>
        </p:nvGraphicFramePr>
        <p:xfrm>
          <a:off x="5009722" y="1657349"/>
          <a:ext cx="3899814" cy="3013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32216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381998"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marL="0" marR="0" lvl="0" indent="0" algn="just" defTabSz="1051802" rtl="0" eaLnBrk="1" fontAlgn="auto" latinLnBrk="0" hangingPunct="1">
              <a:lnSpc>
                <a:spcPct val="100000"/>
              </a:lnSpc>
              <a:spcBef>
                <a:spcPts val="0"/>
              </a:spcBef>
              <a:spcAft>
                <a:spcPts val="0"/>
              </a:spcAft>
              <a:buClrTx/>
              <a:buSzTx/>
              <a:buFontTx/>
              <a:buNone/>
              <a:tabLst/>
              <a:defRPr/>
            </a:pPr>
            <a:r>
              <a:rPr kumimoji="0" lang="sr-Latn-RS" sz="1200" b="0" i="0" u="none" strike="noStrike" kern="1200" cap="none" spc="0" normalizeH="0" baseline="0" noProof="0" dirty="0">
                <a:ln>
                  <a:noFill/>
                </a:ln>
                <a:solidFill>
                  <a:srgbClr val="222223"/>
                </a:solidFill>
                <a:effectLst/>
                <a:uLnTx/>
                <a:uFillTx/>
                <a:latin typeface="Segoe UI"/>
                <a:ea typeface="+mn-ea"/>
                <a:cs typeface="+mn-cs"/>
              </a:rPr>
              <a:t>U poređenju sa 2017. godinom, znatno veći procenat građana smatra da se obim sive ekonomije u Srbiji povećao u prethodnih godinu dana. Istovremeno, manji broj građana ostaje bez odgovora na ovo pitanje što može sugerisati da su spremniji da razmisle i izraze svoj stav o sivoj ekonomiji, odnosno da se svest o njoj povećala. </a:t>
            </a:r>
            <a:endParaRPr kumimoji="0" lang="en-US" sz="12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4343398" cy="383794"/>
          </a:xfrm>
          <a:solidFill>
            <a:srgbClr val="007C82"/>
          </a:solidFill>
        </p:spPr>
        <p:txBody>
          <a:bodyPr wrap="square" lIns="56319" tIns="12241" rIns="56319" bIns="12241" rtlCol="0" anchor="ctr">
            <a:spAutoFit/>
          </a:bodyPr>
          <a:lstStyle/>
          <a:p>
            <a:r>
              <a:rPr lang="sr-Latn-RS" dirty="0"/>
              <a:t>Obim sive ekonomije u Srbiji</a:t>
            </a:r>
            <a:endParaRPr lang="en-US" dirty="0"/>
          </a:p>
        </p:txBody>
      </p:sp>
      <p:sp>
        <p:nvSpPr>
          <p:cNvPr id="12" name="Text Placeholder 3">
            <a:extLst>
              <a:ext uri="{FF2B5EF4-FFF2-40B4-BE49-F238E27FC236}">
                <a16:creationId xmlns:a16="http://schemas.microsoft.com/office/drawing/2014/main" id="{B70355C7-BD66-4987-91DE-FCFD35ED222E}"/>
              </a:ext>
            </a:extLst>
          </p:cNvPr>
          <p:cNvSpPr txBox="1">
            <a:spLocks/>
          </p:cNvSpPr>
          <p:nvPr/>
        </p:nvSpPr>
        <p:spPr bwMode="gray">
          <a:xfrm>
            <a:off x="152400" y="4783089"/>
            <a:ext cx="8839200"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sr-Latn-RS" sz="900" b="0" i="1" u="none" strike="noStrike" kern="1200" cap="none" spc="0" normalizeH="0" baseline="0" noProof="0" dirty="0">
                <a:ln>
                  <a:noFill/>
                </a:ln>
                <a:solidFill>
                  <a:srgbClr val="222223"/>
                </a:solidFill>
                <a:effectLst/>
                <a:uLnTx/>
                <a:uFillTx/>
                <a:latin typeface="Segoe UI"/>
                <a:ea typeface="+mn-ea"/>
                <a:cs typeface="+mn-cs"/>
              </a:rPr>
              <a:t>Da li se po Vašem mišljenju obim sive ekonomije u Srbiji u prethodnoj godini povećao ili smanjio?</a:t>
            </a:r>
            <a:endParaRPr kumimoji="0" lang="en-US" sz="900" b="0" i="1" u="none" strike="noStrike" kern="1200" cap="none" spc="0" normalizeH="0" baseline="0" noProof="0" dirty="0">
              <a:ln>
                <a:noFill/>
              </a:ln>
              <a:solidFill>
                <a:srgbClr val="222223"/>
              </a:solidFill>
              <a:effectLst/>
              <a:uLnTx/>
              <a:uFillTx/>
              <a:latin typeface="Segoe UI"/>
              <a:ea typeface="+mn-ea"/>
              <a:cs typeface="+mn-cs"/>
            </a:endParaRPr>
          </a:p>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2223"/>
                </a:solidFill>
                <a:effectLst/>
                <a:uLnTx/>
                <a:uFillTx/>
                <a:latin typeface="Segoe UI"/>
                <a:ea typeface="+mn-ea"/>
                <a:cs typeface="+mn-cs"/>
              </a:rPr>
              <a:t>Ba</a:t>
            </a:r>
            <a:r>
              <a:rPr kumimoji="0" lang="sr-Latn-RS" sz="900" b="0" i="0" u="none" strike="noStrike" kern="1200" cap="none" spc="0" normalizeH="0" baseline="0" noProof="0" dirty="0">
                <a:ln>
                  <a:noFill/>
                </a:ln>
                <a:solidFill>
                  <a:srgbClr val="222223"/>
                </a:solidFill>
                <a:effectLst/>
                <a:uLnTx/>
                <a:uFillTx/>
                <a:latin typeface="Segoe UI"/>
                <a:ea typeface="+mn-ea"/>
                <a:cs typeface="+mn-cs"/>
              </a:rPr>
              <a:t>za</a:t>
            </a:r>
            <a:r>
              <a:rPr kumimoji="0" lang="en-US" sz="900" b="0" i="0" u="none" strike="noStrike" kern="1200" cap="none" spc="0" normalizeH="0" baseline="0" noProof="0" dirty="0">
                <a:ln>
                  <a:noFill/>
                </a:ln>
                <a:solidFill>
                  <a:srgbClr val="222223"/>
                </a:solidFill>
                <a:effectLst/>
                <a:uLnTx/>
                <a:uFillTx/>
                <a:latin typeface="Segoe UI"/>
                <a:ea typeface="+mn-ea"/>
                <a:cs typeface="+mn-cs"/>
              </a:rPr>
              <a:t>: </a:t>
            </a:r>
            <a:r>
              <a:rPr kumimoji="0" lang="sr-Latn-RS" sz="900" b="0" i="0" u="none" strike="noStrike" kern="1200" cap="none" spc="0" normalizeH="0" baseline="0" noProof="0" dirty="0">
                <a:ln>
                  <a:noFill/>
                </a:ln>
                <a:solidFill>
                  <a:srgbClr val="222223"/>
                </a:solidFill>
                <a:effectLst/>
                <a:uLnTx/>
                <a:uFillTx/>
                <a:latin typeface="Segoe UI"/>
                <a:ea typeface="+mn-ea"/>
                <a:cs typeface="+mn-cs"/>
              </a:rPr>
              <a:t>Ukupna ciljna populacija</a:t>
            </a:r>
            <a:endParaRPr kumimoji="0" lang="sr-Latn-RS" sz="900" b="0" i="1"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3" name="Chart 12">
            <a:extLst>
              <a:ext uri="{FF2B5EF4-FFF2-40B4-BE49-F238E27FC236}">
                <a16:creationId xmlns:a16="http://schemas.microsoft.com/office/drawing/2014/main" id="{67A3CECE-8650-441D-9F33-2D21441A4A1F}"/>
              </a:ext>
            </a:extLst>
          </p:cNvPr>
          <p:cNvGraphicFramePr/>
          <p:nvPr>
            <p:extLst>
              <p:ext uri="{D42A27DB-BD31-4B8C-83A1-F6EECF244321}">
                <p14:modId xmlns:p14="http://schemas.microsoft.com/office/powerpoint/2010/main" val="2245766925"/>
              </p:ext>
            </p:extLst>
          </p:nvPr>
        </p:nvGraphicFramePr>
        <p:xfrm>
          <a:off x="228602" y="1366393"/>
          <a:ext cx="8534398" cy="333895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91E7C3AB-DD14-4135-BED0-DFEC1E8E7566}"/>
              </a:ext>
            </a:extLst>
          </p:cNvPr>
          <p:cNvSpPr/>
          <p:nvPr/>
        </p:nvSpPr>
        <p:spPr bwMode="gray">
          <a:xfrm>
            <a:off x="7469457" y="147077"/>
            <a:ext cx="1295402" cy="412809"/>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lnSpc>
                <a:spcPct val="110000"/>
              </a:lnSpc>
              <a:spcBef>
                <a:spcPts val="2400"/>
              </a:spcBef>
              <a:buClr>
                <a:schemeClr val="bg2"/>
              </a:buClr>
            </a:pPr>
            <a:r>
              <a:rPr lang="en-US" b="1" dirty="0">
                <a:solidFill>
                  <a:schemeClr val="bg1"/>
                </a:solidFill>
              </a:rPr>
              <a:t>Trend</a:t>
            </a:r>
          </a:p>
        </p:txBody>
      </p:sp>
    </p:spTree>
    <p:extLst>
      <p:ext uri="{BB962C8B-B14F-4D97-AF65-F5344CB8AC3E}">
        <p14:creationId xmlns:p14="http://schemas.microsoft.com/office/powerpoint/2010/main" val="345186111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heme/theme1.xml><?xml version="1.0" encoding="utf-8"?>
<a:theme xmlns:a="http://schemas.openxmlformats.org/drawingml/2006/main" name="3__Public_Affairs_16-9 widescreen_ Ipsos Template (2016)">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Public_Affairs_16-9 widescreen_ Ipsos Template (2016)_v1.potx" id="{D2CDBA0F-6E6C-43A6-9B5B-F5A81A4553DF}" vid="{9DB46285-9EDF-4E3F-817C-D72498801A47}"/>
    </a:ext>
  </a:extLst>
</a:theme>
</file>

<file path=ppt/theme/theme2.xml><?xml version="1.0" encoding="utf-8"?>
<a:theme xmlns:a="http://schemas.openxmlformats.org/drawingml/2006/main" name="1_PPT Template - Ipsos Public Affairs">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3.xml><?xml version="1.0" encoding="utf-8"?>
<a:theme xmlns:a="http://schemas.openxmlformats.org/drawingml/2006/main" name="1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364F0FEA3A894EB58C6D2880EEF625" ma:contentTypeVersion="13" ma:contentTypeDescription="Create a new document." ma:contentTypeScope="" ma:versionID="85806e9424fe712817cda7cf4ada6a26">
  <xsd:schema xmlns:xsd="http://www.w3.org/2001/XMLSchema" xmlns:xs="http://www.w3.org/2001/XMLSchema" xmlns:p="http://schemas.microsoft.com/office/2006/metadata/properties" xmlns:ns3="5e5870df-7dda-4b84-a06d-bd288cb84e1c" xmlns:ns4="1ad99d6c-9c29-4083-bc6e-88c35d568a9b" targetNamespace="http://schemas.microsoft.com/office/2006/metadata/properties" ma:root="true" ma:fieldsID="f4b55ead50e10d3e5d2860b78bead7bb" ns3:_="" ns4:_="">
    <xsd:import namespace="5e5870df-7dda-4b84-a06d-bd288cb84e1c"/>
    <xsd:import namespace="1ad99d6c-9c29-4083-bc6e-88c35d568a9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870df-7dda-4b84-a06d-bd288cb84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d99d6c-9c29-4083-bc6e-88c35d568a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DE0B60-8564-41A7-966F-BCABFAE3D94E}">
  <ds:schemaRefs>
    <ds:schemaRef ds:uri="http://schemas.microsoft.com/sharepoint/v3/contenttype/forms"/>
  </ds:schemaRefs>
</ds:datastoreItem>
</file>

<file path=customXml/itemProps2.xml><?xml version="1.0" encoding="utf-8"?>
<ds:datastoreItem xmlns:ds="http://schemas.openxmlformats.org/officeDocument/2006/customXml" ds:itemID="{6A177A04-8F81-4F52-824A-26BB7349DE51}">
  <ds:schemaRefs>
    <ds:schemaRef ds:uri="http://schemas.microsoft.com/office/2006/documentManagement/types"/>
    <ds:schemaRef ds:uri="http://schemas.microsoft.com/office/infopath/2007/PartnerControls"/>
    <ds:schemaRef ds:uri="1ad99d6c-9c29-4083-bc6e-88c35d568a9b"/>
    <ds:schemaRef ds:uri="http://purl.org/dc/elements/1.1/"/>
    <ds:schemaRef ds:uri="http://schemas.microsoft.com/office/2006/metadata/properties"/>
    <ds:schemaRef ds:uri="http://purl.org/dc/terms/"/>
    <ds:schemaRef ds:uri="5e5870df-7dda-4b84-a06d-bd288cb84e1c"/>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32E9919-AA3A-4B7B-A912-EB175176D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870df-7dda-4b84-a06d-bd288cb84e1c"/>
    <ds:schemaRef ds:uri="1ad99d6c-9c29-4083-bc6e-88c35d568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43381</TotalTime>
  <Words>2460</Words>
  <Application>Microsoft Office PowerPoint</Application>
  <PresentationFormat>On-screen Show (16:9)</PresentationFormat>
  <Paragraphs>182</Paragraphs>
  <Slides>28</Slides>
  <Notes>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0" baseType="lpstr">
      <vt:lpstr>Arial</vt:lpstr>
      <vt:lpstr>Arial Black</vt:lpstr>
      <vt:lpstr>Calibri</vt:lpstr>
      <vt:lpstr>Geomanist Light</vt:lpstr>
      <vt:lpstr>HelveticaNeueLT Std Lt Cn</vt:lpstr>
      <vt:lpstr>Segoe UI</vt:lpstr>
      <vt:lpstr>Segoe UI Light</vt:lpstr>
      <vt:lpstr>Wingdings</vt:lpstr>
      <vt:lpstr>3__Public_Affairs_16-9 widescreen_ Ipsos Template (2016)</vt:lpstr>
      <vt:lpstr>1_PPT Template - Ipsos Public Affairs</vt:lpstr>
      <vt:lpstr>1_IPSOS - Classical Template - 16x9</vt:lpstr>
      <vt:lpstr>Diapositive think-cell</vt:lpstr>
      <vt:lpstr>PowerPoint Presentation</vt:lpstr>
      <vt:lpstr>PowerPoint Presentation</vt:lpstr>
      <vt:lpstr>OPŠTA POPULACIJA: Struktura uzorka*</vt:lpstr>
      <vt:lpstr>SIVA EKONOMIJA</vt:lpstr>
      <vt:lpstr>Način primanja zarade</vt:lpstr>
      <vt:lpstr>Način primanja zarade</vt:lpstr>
      <vt:lpstr>Stav o sivoj ekonomiji</vt:lpstr>
      <vt:lpstr>Obim sive ekonomije u Srbiji</vt:lpstr>
      <vt:lpstr>Obim sive ekonomije u Srbiji</vt:lpstr>
      <vt:lpstr>Opravdanost sive ekonomije u Srbiji</vt:lpstr>
      <vt:lpstr>Stav o sivoj ekonomiji</vt:lpstr>
      <vt:lpstr>Stav o sivoj ekonomiji</vt:lpstr>
      <vt:lpstr>Način trošenja poreskog budžeta</vt:lpstr>
      <vt:lpstr>Način trošenja poreskog budžeta</vt:lpstr>
      <vt:lpstr>Spremnost na prijavu rada na crno</vt:lpstr>
      <vt:lpstr>Spremnost na prijavu rada na crno</vt:lpstr>
      <vt:lpstr>Izdavanje fiskalnih računa</vt:lpstr>
      <vt:lpstr>Izdavanje fiskalnih računa</vt:lpstr>
      <vt:lpstr>Razlozi za i protiv traženja fiskalnog računa</vt:lpstr>
      <vt:lpstr>Spremnost na prijavu prodavca ukoliko ne izda fiskalni račun</vt:lpstr>
      <vt:lpstr>Nagradne igre – doprinos u suzbijanju sive ekonomije</vt:lpstr>
      <vt:lpstr>BEZGOTOVINSKO PLAĆANJE</vt:lpstr>
      <vt:lpstr>Korišćenje bezgotovinskog plaćanja</vt:lpstr>
      <vt:lpstr>Motivatori za korišćenje bezgotovinskog plaćanja</vt:lpstr>
      <vt:lpstr>Prednosti bezgotovinskog plaćanja</vt:lpstr>
      <vt:lpstr>Korišćenje bezgotovinskog plaćanja</vt:lpstr>
      <vt:lpstr>Delatnosti bez mogućnosti plaćanja karticom</vt:lpstr>
      <vt:lpstr>ABOUT IPSOS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 Koncarevic</dc:creator>
  <cp:lastModifiedBy>Milica Andjelkovic</cp:lastModifiedBy>
  <cp:revision>2683</cp:revision>
  <dcterms:created xsi:type="dcterms:W3CDTF">2018-10-19T16:08:17Z</dcterms:created>
  <dcterms:modified xsi:type="dcterms:W3CDTF">2022-04-29T12:09:59Z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0x010100CF364F0FEA3A894EB58C6D2880EEF625</vt:lpwstr>
  </property>
</Properties>
</file>